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334" r:id="rId2"/>
    <p:sldId id="346" r:id="rId3"/>
    <p:sldId id="352" r:id="rId4"/>
    <p:sldId id="353" r:id="rId5"/>
    <p:sldId id="338" r:id="rId6"/>
    <p:sldId id="337" r:id="rId7"/>
    <p:sldId id="347" r:id="rId8"/>
    <p:sldId id="350" r:id="rId9"/>
    <p:sldId id="349" r:id="rId10"/>
    <p:sldId id="348" r:id="rId11"/>
    <p:sldId id="351" r:id="rId12"/>
    <p:sldId id="355" r:id="rId13"/>
    <p:sldId id="356" r:id="rId14"/>
    <p:sldId id="341" r:id="rId15"/>
    <p:sldId id="35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AABE"/>
    <a:srgbClr val="FFFFFF"/>
    <a:srgbClr val="6CB532"/>
    <a:srgbClr val="D4C394"/>
    <a:srgbClr val="000000"/>
    <a:srgbClr val="F8F8F8"/>
    <a:srgbClr val="866C00"/>
    <a:srgbClr val="2B51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3E90D9-3459-4369-BAA1-66E0D85B8548}" v="263" dt="2022-11-23T15:16:00.440"/>
    <p1510:client id="{3B1EEBFE-1154-4D2D-9A32-2DB514A20CC5}" v="184" dt="2022-11-24T13:54:46.516"/>
    <p1510:client id="{4A2CF984-3563-4EDD-9B3A-E4B6B8FA60AF}" v="30" dt="2022-12-12T15:41:06.587"/>
    <p1510:client id="{68503B47-4DCD-4FFB-959C-0589D3B77559}" v="23" dt="2022-11-21T12:15:38.965"/>
    <p1510:client id="{92964B7D-A016-456E-89ED-E3266442E184}" v="4" dt="2022-12-12T15:44:16.848"/>
    <p1510:client id="{B5B90114-91C1-4286-8F20-3AE491EC5F37}" v="1199" dt="2022-11-24T12:49:41.019"/>
    <p1510:client id="{DA62B338-4A02-441F-9E11-475C52F97319}" v="6" dt="2022-11-23T15:30:44.017"/>
    <p1510:client id="{E64D032B-D6C0-4078-A3C5-FB5CB71E36A5}" v="157" dt="2022-11-21T14:20:44.859"/>
  </p1510:revLst>
</p1510:revInfo>
</file>

<file path=ppt/tableStyles.xml><?xml version="1.0" encoding="utf-8"?>
<a:tblStyleLst xmlns:a="http://schemas.openxmlformats.org/drawingml/2006/main" def="{5C22544A-7EE6-4342-B048-85BDC9FD1C3A}">
  <a:tblStyle styleId="{16D9F66E-5EB9-4882-86FB-DCBF35E3C3E4}" styleName="Mellanmörkt format 4 - Dekorfärg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ellanmörkt format 4 - Dekorfärg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867" autoAdjust="0"/>
    <p:restoredTop sz="43553" autoAdjust="0"/>
  </p:normalViewPr>
  <p:slideViewPr>
    <p:cSldViewPr snapToGrid="0">
      <p:cViewPr varScale="1">
        <p:scale>
          <a:sx n="24" d="100"/>
          <a:sy n="24" d="100"/>
        </p:scale>
        <p:origin x="640" y="12"/>
      </p:cViewPr>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na Stjärnfeldt" userId="0Z6GGPFhCPlFz3/hJIbwq3KYYKbi7aX7m8RcOBRXMDE=" providerId="None" clId="Web-{4A2CF984-3563-4EDD-9B3A-E4B6B8FA60AF}"/>
    <pc:docChg chg="modSld">
      <pc:chgData name="Johanna Stjärnfeldt" userId="0Z6GGPFhCPlFz3/hJIbwq3KYYKbi7aX7m8RcOBRXMDE=" providerId="None" clId="Web-{4A2CF984-3563-4EDD-9B3A-E4B6B8FA60AF}" dt="2022-12-12T15:41:06.587" v="29" actId="1076"/>
      <pc:docMkLst>
        <pc:docMk/>
      </pc:docMkLst>
      <pc:sldChg chg="modSp">
        <pc:chgData name="Johanna Stjärnfeldt" userId="0Z6GGPFhCPlFz3/hJIbwq3KYYKbi7aX7m8RcOBRXMDE=" providerId="None" clId="Web-{4A2CF984-3563-4EDD-9B3A-E4B6B8FA60AF}" dt="2022-12-12T15:41:06.587" v="29" actId="1076"/>
        <pc:sldMkLst>
          <pc:docMk/>
          <pc:sldMk cId="3912637237" sldId="334"/>
        </pc:sldMkLst>
        <pc:spChg chg="mod">
          <ac:chgData name="Johanna Stjärnfeldt" userId="0Z6GGPFhCPlFz3/hJIbwq3KYYKbi7aX7m8RcOBRXMDE=" providerId="None" clId="Web-{4A2CF984-3563-4EDD-9B3A-E4B6B8FA60AF}" dt="2022-12-12T15:41:06.587" v="29" actId="1076"/>
          <ac:spMkLst>
            <pc:docMk/>
            <pc:sldMk cId="3912637237" sldId="334"/>
            <ac:spMk id="3" creationId="{CE97B115-158C-E4C8-D74F-F4519F9F192D}"/>
          </ac:spMkLst>
        </pc:spChg>
      </pc:sldChg>
    </pc:docChg>
  </pc:docChgLst>
  <pc:docChgLst>
    <pc:chgData name="Johanna Stjärnfeldt" userId="0Z6GGPFhCPlFz3/hJIbwq3KYYKbi7aX7m8RcOBRXMDE=" providerId="None" clId="Web-{92964B7D-A016-456E-89ED-E3266442E184}"/>
    <pc:docChg chg="delSld modSld">
      <pc:chgData name="Johanna Stjärnfeldt" userId="0Z6GGPFhCPlFz3/hJIbwq3KYYKbi7aX7m8RcOBRXMDE=" providerId="None" clId="Web-{92964B7D-A016-456E-89ED-E3266442E184}" dt="2022-12-12T15:44:16.848" v="3"/>
      <pc:docMkLst>
        <pc:docMk/>
      </pc:docMkLst>
      <pc:sldChg chg="del">
        <pc:chgData name="Johanna Stjärnfeldt" userId="0Z6GGPFhCPlFz3/hJIbwq3KYYKbi7aX7m8RcOBRXMDE=" providerId="None" clId="Web-{92964B7D-A016-456E-89ED-E3266442E184}" dt="2022-12-12T15:44:16.848" v="3"/>
        <pc:sldMkLst>
          <pc:docMk/>
          <pc:sldMk cId="4253657133" sldId="326"/>
        </pc:sldMkLst>
      </pc:sldChg>
      <pc:sldChg chg="modSp">
        <pc:chgData name="Johanna Stjärnfeldt" userId="0Z6GGPFhCPlFz3/hJIbwq3KYYKbi7aX7m8RcOBRXMDE=" providerId="None" clId="Web-{92964B7D-A016-456E-89ED-E3266442E184}" dt="2022-12-12T15:44:10.770" v="2"/>
        <pc:sldMkLst>
          <pc:docMk/>
          <pc:sldMk cId="3912637237" sldId="334"/>
        </pc:sldMkLst>
        <pc:spChg chg="mod">
          <ac:chgData name="Johanna Stjärnfeldt" userId="0Z6GGPFhCPlFz3/hJIbwq3KYYKbi7aX7m8RcOBRXMDE=" providerId="None" clId="Web-{92964B7D-A016-456E-89ED-E3266442E184}" dt="2022-12-12T15:44:10.770" v="2"/>
          <ac:spMkLst>
            <pc:docMk/>
            <pc:sldMk cId="3912637237" sldId="334"/>
            <ac:spMk id="3" creationId="{CE97B115-158C-E4C8-D74F-F4519F9F192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8EF30B-96A9-4EB6-8859-8FBCB6D89FE2}" type="datetimeFigureOut">
              <a:rPr lang="sv-SE" smtClean="0"/>
              <a:t>2023-01-19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959708-4A52-4C89-918A-257809EA3604}" type="slidenum">
              <a:rPr lang="sv-SE" smtClean="0"/>
              <a:t>‹#›</a:t>
            </a:fld>
            <a:endParaRPr lang="sv-SE"/>
          </a:p>
        </p:txBody>
      </p:sp>
    </p:spTree>
    <p:extLst>
      <p:ext uri="{BB962C8B-B14F-4D97-AF65-F5344CB8AC3E}">
        <p14:creationId xmlns:p14="http://schemas.microsoft.com/office/powerpoint/2010/main" val="4270892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dirty="0">
                <a:latin typeface="+mn-lt"/>
              </a:rPr>
              <a:t>Bild 1. </a:t>
            </a:r>
          </a:p>
          <a:p>
            <a:r>
              <a:rPr lang="sv-SE" sz="1200" b="1" dirty="0">
                <a:latin typeface="+mn-lt"/>
              </a:rPr>
              <a:t>[Förslag </a:t>
            </a:r>
            <a:r>
              <a:rPr lang="sv-SE" sz="1200" b="1" dirty="0" err="1">
                <a:latin typeface="+mn-lt"/>
              </a:rPr>
              <a:t>talmanus</a:t>
            </a:r>
            <a:r>
              <a:rPr lang="sv-SE" sz="1200" b="1"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Internet är ju framför allt en källa till massor av roliga saker såsom spel, film, inspiration, roliga klipp och att man kan lära sig massor spännande saker. Idag ska vi prata om att allt man ser på nätet inte är sant och att man ska tänka på det när man hänger på internet.</a:t>
            </a:r>
          </a:p>
        </p:txBody>
      </p:sp>
      <p:sp>
        <p:nvSpPr>
          <p:cNvPr id="4" name="Platshållare för bildnummer 3"/>
          <p:cNvSpPr>
            <a:spLocks noGrp="1"/>
          </p:cNvSpPr>
          <p:nvPr>
            <p:ph type="sldNum" sz="quarter" idx="5"/>
          </p:nvPr>
        </p:nvSpPr>
        <p:spPr/>
        <p:txBody>
          <a:bodyPr/>
          <a:lstStyle/>
          <a:p>
            <a:fld id="{1B959708-4A52-4C89-918A-257809EA3604}" type="slidenum">
              <a:rPr lang="sv-SE" smtClean="0"/>
              <a:t>1</a:t>
            </a:fld>
            <a:endParaRPr lang="sv-SE" dirty="0"/>
          </a:p>
        </p:txBody>
      </p:sp>
    </p:spTree>
    <p:extLst>
      <p:ext uri="{BB962C8B-B14F-4D97-AF65-F5344CB8AC3E}">
        <p14:creationId xmlns:p14="http://schemas.microsoft.com/office/powerpoint/2010/main" val="3866761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dirty="0">
                <a:cs typeface="Calibri"/>
              </a:rPr>
              <a:t>Bild 10.</a:t>
            </a:r>
          </a:p>
          <a:p>
            <a:r>
              <a:rPr lang="en-US" b="1" dirty="0">
                <a:cs typeface="Calibri"/>
              </a:rPr>
              <a:t>[</a:t>
            </a:r>
            <a:r>
              <a:rPr lang="en-US" b="1" dirty="0" err="1">
                <a:cs typeface="Calibri"/>
              </a:rPr>
              <a:t>Förslag</a:t>
            </a:r>
            <a:r>
              <a:rPr lang="en-US" b="1" dirty="0">
                <a:cs typeface="Calibri"/>
              </a:rPr>
              <a:t> </a:t>
            </a:r>
            <a:r>
              <a:rPr lang="en-US" b="1" dirty="0" err="1">
                <a:cs typeface="Calibri"/>
              </a:rPr>
              <a:t>talmanus</a:t>
            </a:r>
            <a:r>
              <a:rPr lang="en-US" b="1" dirty="0">
                <a:cs typeface="Calibri"/>
              </a:rPr>
              <a:t>] </a:t>
            </a:r>
          </a:p>
          <a:p>
            <a:r>
              <a:rPr lang="en-US" dirty="0">
                <a:cs typeface="Calibri"/>
              </a:rPr>
              <a:t>Men det </a:t>
            </a:r>
            <a:r>
              <a:rPr lang="en-US" dirty="0" err="1">
                <a:cs typeface="Calibri"/>
              </a:rPr>
              <a:t>finns</a:t>
            </a:r>
            <a:r>
              <a:rPr lang="en-US" dirty="0">
                <a:cs typeface="Calibri"/>
              </a:rPr>
              <a:t> </a:t>
            </a:r>
            <a:r>
              <a:rPr lang="en-US" dirty="0" err="1">
                <a:cs typeface="Calibri"/>
              </a:rPr>
              <a:t>faktiskt</a:t>
            </a:r>
            <a:r>
              <a:rPr lang="en-US" dirty="0">
                <a:cs typeface="Calibri"/>
              </a:rPr>
              <a:t> </a:t>
            </a:r>
            <a:r>
              <a:rPr lang="en-US" dirty="0" err="1">
                <a:cs typeface="Calibri"/>
              </a:rPr>
              <a:t>dvärgiraffer</a:t>
            </a:r>
            <a:r>
              <a:rPr lang="en-US" dirty="0">
                <a:cs typeface="Calibri"/>
              </a:rPr>
              <a:t>, men de ser </a:t>
            </a:r>
            <a:r>
              <a:rPr lang="en-US" dirty="0" err="1">
                <a:cs typeface="Calibri"/>
              </a:rPr>
              <a:t>ut</a:t>
            </a:r>
            <a:r>
              <a:rPr lang="en-US" dirty="0">
                <a:cs typeface="Calibri"/>
              </a:rPr>
              <a:t> </a:t>
            </a:r>
            <a:r>
              <a:rPr lang="en-US" dirty="0" err="1">
                <a:cs typeface="Calibri"/>
              </a:rPr>
              <a:t>såhär</a:t>
            </a:r>
            <a:r>
              <a:rPr lang="en-US" dirty="0">
                <a:cs typeface="Calibri"/>
              </a:rPr>
              <a:t>.</a:t>
            </a:r>
          </a:p>
        </p:txBody>
      </p:sp>
      <p:sp>
        <p:nvSpPr>
          <p:cNvPr id="4" name="Platshållare för bildnummer 3"/>
          <p:cNvSpPr>
            <a:spLocks noGrp="1"/>
          </p:cNvSpPr>
          <p:nvPr>
            <p:ph type="sldNum" sz="quarter" idx="5"/>
          </p:nvPr>
        </p:nvSpPr>
        <p:spPr/>
        <p:txBody>
          <a:bodyPr/>
          <a:lstStyle/>
          <a:p>
            <a:fld id="{1B959708-4A52-4C89-918A-257809EA3604}" type="slidenum">
              <a:rPr lang="sv-SE" smtClean="0"/>
              <a:t>10</a:t>
            </a:fld>
            <a:endParaRPr lang="sv-SE"/>
          </a:p>
        </p:txBody>
      </p:sp>
    </p:spTree>
    <p:extLst>
      <p:ext uri="{BB962C8B-B14F-4D97-AF65-F5344CB8AC3E}">
        <p14:creationId xmlns:p14="http://schemas.microsoft.com/office/powerpoint/2010/main" val="901582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dirty="0">
                <a:cs typeface="Calibri"/>
              </a:rPr>
              <a:t>Bild 11.   </a:t>
            </a:r>
            <a:r>
              <a:rPr lang="en-US" b="1" dirty="0" err="1">
                <a:cs typeface="Calibri"/>
              </a:rPr>
              <a:t>En</a:t>
            </a:r>
            <a:r>
              <a:rPr lang="en-US" b="1" dirty="0">
                <a:cs typeface="Calibri"/>
              </a:rPr>
              <a:t> </a:t>
            </a:r>
            <a:r>
              <a:rPr lang="en-US" b="1" dirty="0" err="1">
                <a:cs typeface="Calibri"/>
              </a:rPr>
              <a:t>prickig</a:t>
            </a:r>
            <a:r>
              <a:rPr lang="en-US" b="1" dirty="0">
                <a:cs typeface="Calibri"/>
              </a:rPr>
              <a:t> </a:t>
            </a:r>
            <a:r>
              <a:rPr lang="en-US" b="1" dirty="0" err="1">
                <a:cs typeface="Calibri"/>
              </a:rPr>
              <a:t>svart</a:t>
            </a:r>
            <a:r>
              <a:rPr lang="en-US" b="1" dirty="0">
                <a:cs typeface="Calibri"/>
              </a:rPr>
              <a:t> zebra.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latin typeface="+mn-lt"/>
                <a:ea typeface="Times New Roman" panose="02020603050405020304" pitchFamily="18" charset="0"/>
                <a:cs typeface="Calibri"/>
              </a:rPr>
              <a:t>[Be eleverna rösta om det är sant eller falskt]</a:t>
            </a:r>
          </a:p>
          <a:p>
            <a:endParaRPr lang="en-US" dirty="0">
              <a:cs typeface="Calibri"/>
            </a:endParaRPr>
          </a:p>
          <a:p>
            <a:r>
              <a:rPr lang="en-US" b="1" dirty="0" err="1">
                <a:cs typeface="Calibri"/>
              </a:rPr>
              <a:t>Svar</a:t>
            </a:r>
            <a:r>
              <a:rPr lang="en-US" dirty="0">
                <a:cs typeface="Calibri"/>
              </a:rPr>
              <a:t>: Sant.  </a:t>
            </a:r>
            <a:r>
              <a:rPr lang="en-US" dirty="0" err="1"/>
              <a:t>Zebrafölet</a:t>
            </a:r>
            <a:r>
              <a:rPr lang="en-US" dirty="0"/>
              <a:t> </a:t>
            </a:r>
            <a:r>
              <a:rPr lang="en-US" dirty="0" err="1"/>
              <a:t>kallas</a:t>
            </a:r>
            <a:r>
              <a:rPr lang="en-US" dirty="0"/>
              <a:t> </a:t>
            </a:r>
            <a:r>
              <a:rPr lang="en-US" dirty="0" err="1"/>
              <a:t>numera</a:t>
            </a:r>
            <a:r>
              <a:rPr lang="en-US" dirty="0"/>
              <a:t> Tira </a:t>
            </a:r>
            <a:r>
              <a:rPr lang="en-US" dirty="0" err="1"/>
              <a:t>och</a:t>
            </a:r>
            <a:r>
              <a:rPr lang="en-US" dirty="0"/>
              <a:t> </a:t>
            </a:r>
            <a:r>
              <a:rPr lang="en-US" dirty="0" err="1"/>
              <a:t>har</a:t>
            </a:r>
            <a:r>
              <a:rPr lang="en-US" dirty="0"/>
              <a:t> </a:t>
            </a:r>
            <a:r>
              <a:rPr lang="en-US" dirty="0" err="1"/>
              <a:t>en</a:t>
            </a:r>
            <a:r>
              <a:rPr lang="en-US" dirty="0"/>
              <a:t> </a:t>
            </a:r>
            <a:r>
              <a:rPr lang="en-US" dirty="0" err="1"/>
              <a:t>ovanlig</a:t>
            </a:r>
            <a:r>
              <a:rPr lang="en-US" dirty="0"/>
              <a:t> </a:t>
            </a:r>
            <a:r>
              <a:rPr lang="en-US" dirty="0" err="1"/>
              <a:t>genetisk</a:t>
            </a:r>
            <a:r>
              <a:rPr lang="en-US" dirty="0"/>
              <a:t> </a:t>
            </a:r>
            <a:r>
              <a:rPr lang="en-US" dirty="0" err="1"/>
              <a:t>förändring</a:t>
            </a:r>
            <a:r>
              <a:rPr lang="en-US" dirty="0"/>
              <a:t> </a:t>
            </a:r>
            <a:r>
              <a:rPr lang="en-US" dirty="0" err="1"/>
              <a:t>som</a:t>
            </a:r>
            <a:r>
              <a:rPr lang="en-US" dirty="0"/>
              <a:t> </a:t>
            </a:r>
            <a:r>
              <a:rPr lang="en-US" dirty="0" err="1"/>
              <a:t>gör</a:t>
            </a:r>
            <a:r>
              <a:rPr lang="en-US" dirty="0"/>
              <a:t> </a:t>
            </a:r>
            <a:r>
              <a:rPr lang="en-US" dirty="0" err="1"/>
              <a:t>att</a:t>
            </a:r>
            <a:r>
              <a:rPr lang="en-US" dirty="0"/>
              <a:t> </a:t>
            </a:r>
            <a:r>
              <a:rPr lang="en-US" dirty="0" err="1"/>
              <a:t>ränderna</a:t>
            </a:r>
            <a:r>
              <a:rPr lang="en-US" dirty="0"/>
              <a:t> </a:t>
            </a:r>
            <a:r>
              <a:rPr lang="en-US" dirty="0" err="1"/>
              <a:t>inte</a:t>
            </a:r>
            <a:r>
              <a:rPr lang="en-US" dirty="0"/>
              <a:t> </a:t>
            </a:r>
            <a:r>
              <a:rPr lang="en-US" dirty="0" err="1"/>
              <a:t>blir</a:t>
            </a:r>
            <a:r>
              <a:rPr lang="en-US" dirty="0"/>
              <a:t> </a:t>
            </a:r>
            <a:r>
              <a:rPr lang="en-US" dirty="0" err="1"/>
              <a:t>som</a:t>
            </a:r>
            <a:r>
              <a:rPr lang="en-US" dirty="0"/>
              <a:t> de </a:t>
            </a:r>
            <a:r>
              <a:rPr lang="en-US" dirty="0" err="1"/>
              <a:t>brukar</a:t>
            </a:r>
            <a:r>
              <a:rPr lang="en-US" dirty="0"/>
              <a:t> </a:t>
            </a:r>
            <a:r>
              <a:rPr lang="en-US" dirty="0" err="1"/>
              <a:t>på</a:t>
            </a:r>
            <a:r>
              <a:rPr lang="en-US" dirty="0"/>
              <a:t> </a:t>
            </a:r>
            <a:r>
              <a:rPr lang="en-US" dirty="0" err="1"/>
              <a:t>zebror</a:t>
            </a:r>
            <a:r>
              <a:rPr lang="en-US" dirty="0"/>
              <a:t>. </a:t>
            </a:r>
          </a:p>
          <a:p>
            <a:endParaRPr lang="en-US"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11</a:t>
            </a:fld>
            <a:endParaRPr lang="sv-SE"/>
          </a:p>
        </p:txBody>
      </p:sp>
    </p:spTree>
    <p:extLst>
      <p:ext uri="{BB962C8B-B14F-4D97-AF65-F5344CB8AC3E}">
        <p14:creationId xmlns:p14="http://schemas.microsoft.com/office/powerpoint/2010/main" val="3808986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cs typeface="Calibri"/>
              </a:rPr>
              <a:t>Bild 12. </a:t>
            </a:r>
          </a:p>
          <a:p>
            <a:r>
              <a:rPr lang="sv-SE" b="1" dirty="0">
                <a:cs typeface="Calibri"/>
              </a:rPr>
              <a:t>[Förslag </a:t>
            </a:r>
            <a:r>
              <a:rPr lang="sv-SE" b="1" dirty="0" err="1">
                <a:cs typeface="Calibri"/>
              </a:rPr>
              <a:t>talmanus</a:t>
            </a:r>
            <a:r>
              <a:rPr lang="sv-SE" b="1" dirty="0">
                <a:cs typeface="Calibri"/>
              </a:rPr>
              <a:t>] </a:t>
            </a:r>
            <a:r>
              <a:rPr lang="sv-SE" dirty="0"/>
              <a:t>Nu har vi pratat lite om att bilder är ganska lätta att manipulera så de ser äkta ut och att det ibland kan vara svårt att veta vad som är äkta eller inte. </a:t>
            </a:r>
          </a:p>
          <a:p>
            <a:endParaRPr lang="sv-SE" dirty="0"/>
          </a:p>
          <a:p>
            <a:r>
              <a:rPr lang="sv-SE" dirty="0"/>
              <a:t>Om man känner sig osäker på om något är äkta eller inte är det alltid bra att ta hjälp av någon vuxen, kanske en förälder eller en lärare. </a:t>
            </a:r>
          </a:p>
          <a:p>
            <a:endParaRPr lang="sv-SE" dirty="0"/>
          </a:p>
          <a:p>
            <a:r>
              <a:rPr lang="sv-SE" dirty="0"/>
              <a:t>Ett annat bra tips att ha i bakhuvudet när man är på nätet är att ”om något verkar för bra för att vara sant så är det nog det”. Ni kan nog ofta lita på er magkänsla. </a:t>
            </a:r>
          </a:p>
          <a:p>
            <a:endParaRPr lang="sv-SE" dirty="0"/>
          </a:p>
          <a:p>
            <a:r>
              <a:rPr lang="sv-SE" dirty="0"/>
              <a:t>Som exempel: även fast vi gärna vill tro att man kan bli bästa kompis och gosa med ett stort lurvigt lejon så är det nog ganska osannolikt att det går i verkligheten. Samma sak när det kommer att Sir </a:t>
            </a:r>
            <a:r>
              <a:rPr lang="sv-SE" dirty="0" err="1"/>
              <a:t>Vääs</a:t>
            </a:r>
            <a:r>
              <a:rPr lang="sv-SE" dirty="0"/>
              <a:t> har blivit DJ.</a:t>
            </a:r>
          </a:p>
        </p:txBody>
      </p:sp>
      <p:sp>
        <p:nvSpPr>
          <p:cNvPr id="4" name="Platshållare för bildnummer 3"/>
          <p:cNvSpPr>
            <a:spLocks noGrp="1"/>
          </p:cNvSpPr>
          <p:nvPr>
            <p:ph type="sldNum" sz="quarter" idx="5"/>
          </p:nvPr>
        </p:nvSpPr>
        <p:spPr/>
        <p:txBody>
          <a:bodyPr/>
          <a:lstStyle/>
          <a:p>
            <a:fld id="{1B959708-4A52-4C89-918A-257809EA3604}" type="slidenum">
              <a:rPr lang="sv-SE" smtClean="0"/>
              <a:t>12</a:t>
            </a:fld>
            <a:endParaRPr lang="sv-SE"/>
          </a:p>
        </p:txBody>
      </p:sp>
    </p:spTree>
    <p:extLst>
      <p:ext uri="{BB962C8B-B14F-4D97-AF65-F5344CB8AC3E}">
        <p14:creationId xmlns:p14="http://schemas.microsoft.com/office/powerpoint/2010/main" val="4106454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dirty="0">
                <a:latin typeface="+mn-lt"/>
                <a:cs typeface="Calibri"/>
              </a:rPr>
              <a:t>Bild 13.</a:t>
            </a:r>
          </a:p>
          <a:p>
            <a:r>
              <a:rPr lang="sv-SE" sz="1200" b="1" dirty="0">
                <a:effectLst/>
                <a:latin typeface="+mn-lt"/>
                <a:ea typeface="Segoe UI" panose="020B0502040204020203" pitchFamily="34" charset="0"/>
              </a:rPr>
              <a:t>[Genomförande] </a:t>
            </a:r>
            <a:endParaRPr lang="sv-SE" sz="1200" b="1" dirty="0">
              <a:latin typeface="+mn-lt"/>
              <a:cs typeface="Calibri"/>
            </a:endParaRPr>
          </a:p>
          <a:p>
            <a:endParaRPr lang="sv-SE" sz="1200" dirty="0">
              <a:latin typeface="+mn-lt"/>
              <a:cs typeface="Calibri"/>
            </a:endParaRPr>
          </a:p>
          <a:p>
            <a:r>
              <a:rPr lang="sv-SE" sz="1200" b="1" dirty="0">
                <a:latin typeface="+mn-lt"/>
                <a:cs typeface="Calibri"/>
              </a:rPr>
              <a:t>[Ta fram bild 1]</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latin typeface="+mn-lt"/>
                <a:cs typeface="Calibri"/>
              </a:rPr>
              <a:t>[Diskutera i klassrummet]</a:t>
            </a:r>
          </a:p>
          <a:p>
            <a:r>
              <a:rPr lang="sv-SE" sz="1200" dirty="0">
                <a:latin typeface="+mn-lt"/>
                <a:cs typeface="Calibri"/>
              </a:rPr>
              <a:t>- Vad ser ni på denna bild? </a:t>
            </a:r>
          </a:p>
          <a:p>
            <a:r>
              <a:rPr lang="sv-SE" sz="1200" dirty="0">
                <a:latin typeface="+mn-lt"/>
                <a:cs typeface="Calibri"/>
              </a:rPr>
              <a:t>- Skulle ni beskriva det som trångt? Mycket/Få människor? </a:t>
            </a:r>
          </a:p>
          <a:p>
            <a:endParaRPr lang="sv-SE" sz="1200" b="1" dirty="0">
              <a:latin typeface="+mn-lt"/>
              <a:cs typeface="Calibri"/>
            </a:endParaRPr>
          </a:p>
          <a:p>
            <a:r>
              <a:rPr lang="sv-SE" sz="1200" b="1" dirty="0">
                <a:latin typeface="+mn-lt"/>
                <a:cs typeface="Calibri"/>
              </a:rPr>
              <a:t>[Ta fram bild 2] </a:t>
            </a:r>
          </a:p>
          <a:p>
            <a:r>
              <a:rPr lang="sv-SE" sz="1200" dirty="0">
                <a:latin typeface="+mn-lt"/>
                <a:cs typeface="Calibri"/>
              </a:rPr>
              <a:t>- Vad tänker ni nu? </a:t>
            </a:r>
          </a:p>
          <a:p>
            <a:pPr marL="171450" indent="-171450">
              <a:buFontTx/>
              <a:buChar char="-"/>
            </a:pPr>
            <a:r>
              <a:rPr lang="sv-SE" sz="1200" dirty="0">
                <a:latin typeface="+mn-lt"/>
                <a:cs typeface="Calibri"/>
              </a:rPr>
              <a:t>Ser ni att det är samma personer? Bilden är tagen samtidigt men ur en annan vinkel. </a:t>
            </a:r>
          </a:p>
          <a:p>
            <a:pPr marL="171450" indent="-171450">
              <a:buFontTx/>
              <a:buChar char="-"/>
            </a:pPr>
            <a:endParaRPr lang="sv-SE" sz="1200" dirty="0">
              <a:latin typeface="+mn-lt"/>
              <a:cs typeface="Calibri"/>
            </a:endParaRPr>
          </a:p>
          <a:p>
            <a:pPr marL="0" indent="0">
              <a:buFontTx/>
              <a:buNone/>
            </a:pPr>
            <a:r>
              <a:rPr lang="sv-SE" sz="1200" b="1" dirty="0">
                <a:latin typeface="+mn-lt"/>
                <a:cs typeface="Calibri"/>
              </a:rPr>
              <a:t>[Förslag </a:t>
            </a:r>
            <a:r>
              <a:rPr lang="sv-SE" sz="1200" b="1" dirty="0" err="1">
                <a:latin typeface="+mn-lt"/>
                <a:cs typeface="Calibri"/>
              </a:rPr>
              <a:t>talmanus</a:t>
            </a:r>
            <a:r>
              <a:rPr lang="sv-SE" sz="1200" b="1" dirty="0">
                <a:latin typeface="+mn-lt"/>
                <a:cs typeface="Calibri"/>
              </a:rPr>
              <a:t>] </a:t>
            </a:r>
            <a:r>
              <a:rPr lang="sv-SE" dirty="0"/>
              <a:t>Med bland annat dessa bilder som exempel ville två fotografer i Danmark visa att bilder tagna ur olika vinklar kan visa väldigt olika saker. Situationen till vänster skulle tex kunna beskrivas med att det var jättetrångt på stan idag och till höger beskriver en situation där det inte alls var trångt på stan – fastän det är samma situation. Så ibland kan en bild vara äkta men personen som lägger ut den eller beskriver den kan göra det på ett sätt som passar den personens syfte.</a:t>
            </a:r>
            <a:endParaRPr lang="sv-SE" sz="1200" dirty="0">
              <a:latin typeface="+mn-lt"/>
              <a:cs typeface="Calibri"/>
            </a:endParaRPr>
          </a:p>
          <a:p>
            <a:endParaRPr lang="sv-SE" sz="1200" dirty="0">
              <a:latin typeface="+mn-lt"/>
              <a:cs typeface="Calibri"/>
            </a:endParaRPr>
          </a:p>
          <a:p>
            <a:endParaRPr lang="sv-SE" sz="1200" dirty="0">
              <a:latin typeface="+mn-lt"/>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13</a:t>
            </a:fld>
            <a:endParaRPr lang="sv-SE"/>
          </a:p>
        </p:txBody>
      </p:sp>
    </p:spTree>
    <p:extLst>
      <p:ext uri="{BB962C8B-B14F-4D97-AF65-F5344CB8AC3E}">
        <p14:creationId xmlns:p14="http://schemas.microsoft.com/office/powerpoint/2010/main" val="179448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dirty="0">
                <a:latin typeface="+mn-lt"/>
              </a:rPr>
              <a:t>Bild 14.</a:t>
            </a:r>
          </a:p>
          <a:p>
            <a:endParaRPr lang="sv-SE" sz="1200" b="1" dirty="0">
              <a:latin typeface="+mn-lt"/>
            </a:endParaRPr>
          </a:p>
          <a:p>
            <a:r>
              <a:rPr lang="sv-SE" sz="1200" b="1" dirty="0">
                <a:latin typeface="+mn-lt"/>
              </a:rPr>
              <a:t>[Förslag </a:t>
            </a:r>
            <a:r>
              <a:rPr lang="sv-SE" sz="1200" b="1" dirty="0" err="1">
                <a:latin typeface="+mn-lt"/>
              </a:rPr>
              <a:t>talmanus</a:t>
            </a:r>
            <a:r>
              <a:rPr lang="sv-SE" sz="1200" b="1" dirty="0">
                <a:latin typeface="+mn-lt"/>
              </a:rPr>
              <a:t>] </a:t>
            </a:r>
            <a:r>
              <a:rPr lang="sv-SE" dirty="0"/>
              <a:t>Idag har vi pratat om att allt man ser och läser på internet inte behöver vara sant och vi har tittat på exempel på att det är lätt att ändra på bilder så de ser verkliga ut. Vi har också lärt oss en bild kanske är verklig, men beroende på hur man beskriver den så kan den säga väldigt olika saker. </a:t>
            </a:r>
          </a:p>
          <a:p>
            <a:endParaRPr lang="sv-SE" sz="1200" dirty="0">
              <a:latin typeface="+mn-lt"/>
            </a:endParaRPr>
          </a:p>
          <a:p>
            <a:r>
              <a:rPr lang="sv-SE" dirty="0"/>
              <a:t>Eftersom att det är lätt att luras med bilder och text på internet så är det bra att man är lite misstänksam när man är ute på nätet. Och det finns några tips som är bra att komma ihåg:</a:t>
            </a:r>
          </a:p>
          <a:p>
            <a:endParaRPr lang="sv-SE" sz="1200" dirty="0">
              <a:latin typeface="+mn-lt"/>
            </a:endParaRPr>
          </a:p>
          <a:p>
            <a:r>
              <a:rPr lang="sv-SE" sz="1200" b="1" dirty="0">
                <a:latin typeface="+mn-lt"/>
              </a:rPr>
              <a:t>[Klicka fram en rad i taget]</a:t>
            </a:r>
          </a:p>
          <a:p>
            <a:r>
              <a:rPr lang="sv-SE" sz="1200" b="1" noProof="0" dirty="0">
                <a:latin typeface="+mn-lt"/>
                <a:cs typeface="Calibri"/>
              </a:rPr>
              <a:t>- Varför</a:t>
            </a:r>
            <a:r>
              <a:rPr lang="sv-SE" sz="1200" noProof="0" dirty="0">
                <a:latin typeface="+mn-lt"/>
                <a:cs typeface="Calibri"/>
              </a:rPr>
              <a:t>? ställ frågan: varför säger personen/företaget det här? Kan det stämma? </a:t>
            </a:r>
          </a:p>
          <a:p>
            <a:r>
              <a:rPr lang="sv-SE" sz="1200" noProof="0" dirty="0">
                <a:latin typeface="+mn-lt"/>
                <a:cs typeface="Calibri"/>
              </a:rPr>
              <a:t>- </a:t>
            </a:r>
            <a:r>
              <a:rPr lang="sv-SE" sz="1200" b="1" noProof="0" dirty="0">
                <a:latin typeface="+mn-lt"/>
                <a:cs typeface="Calibri"/>
              </a:rPr>
              <a:t>Ta hjälp</a:t>
            </a:r>
            <a:r>
              <a:rPr lang="sv-SE" sz="1200" noProof="0" dirty="0">
                <a:latin typeface="+mn-lt"/>
                <a:cs typeface="Calibri"/>
              </a:rPr>
              <a:t>. Det kan vara svårt att veta ibland vad som är verkligt eller inte – ta hjälp av en vuxen att avgöra.</a:t>
            </a:r>
          </a:p>
          <a:p>
            <a:r>
              <a:rPr lang="en-US" sz="1200" b="0" dirty="0">
                <a:latin typeface="+mn-lt"/>
                <a:cs typeface="Calibri"/>
              </a:rPr>
              <a:t>- </a:t>
            </a:r>
            <a:r>
              <a:rPr lang="sv-SE" sz="1200" b="1" dirty="0">
                <a:latin typeface="+mn-lt"/>
              </a:rPr>
              <a:t>Om det låter för bra för att vara sant är det nog det</a:t>
            </a:r>
            <a:r>
              <a:rPr lang="sv-SE" sz="1200" b="0" dirty="0">
                <a:latin typeface="+mn-lt"/>
              </a:rPr>
              <a:t>. Tex företag vill tjäna pengar – de vill inte ge bort saker gratis. Och ormar kan inte vara DJ:s. Och man kan nog inte bli bästis med ett lejon.</a:t>
            </a:r>
            <a:endParaRPr lang="sv-SE" sz="1200" b="0" dirty="0">
              <a:latin typeface="+mn-lt"/>
              <a:cs typeface="Calibri"/>
            </a:endParaRPr>
          </a:p>
          <a:p>
            <a:pPr marL="342900" lvl="0" indent="-342900" fontAlgn="base">
              <a:buFont typeface="Calibri" panose="020F0502020204030204" pitchFamily="34" charset="0"/>
              <a:buChar char="-"/>
            </a:pPr>
            <a:endParaRPr lang="sv-SE" sz="1200" dirty="0">
              <a:effectLst/>
              <a:latin typeface="+mn-lt"/>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14</a:t>
            </a:fld>
            <a:endParaRPr lang="sv-SE"/>
          </a:p>
        </p:txBody>
      </p:sp>
    </p:spTree>
    <p:extLst>
      <p:ext uri="{BB962C8B-B14F-4D97-AF65-F5344CB8AC3E}">
        <p14:creationId xmlns:p14="http://schemas.microsoft.com/office/powerpoint/2010/main" val="2565202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dirty="0">
                <a:latin typeface="+mn-lt"/>
              </a:rPr>
              <a:t>Bild 2.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effectLst/>
                <a:latin typeface="+mn-lt"/>
                <a:ea typeface="Segoe UI" panose="020B0502040204020203" pitchFamily="34" charset="0"/>
              </a:rPr>
              <a:t>[</a:t>
            </a:r>
            <a:r>
              <a:rPr lang="sv-SE" sz="1200" b="1" dirty="0">
                <a:effectLst/>
                <a:latin typeface="+mn-lt"/>
                <a:ea typeface="Segoe UI" panose="020B0502040204020203" pitchFamily="34" charset="0"/>
              </a:rPr>
              <a:t>Genomförande] </a:t>
            </a:r>
            <a:r>
              <a:rPr lang="sv-SE" dirty="0"/>
              <a:t>Börja med att ha bakgrundsbilden framme utan att trycka fram de olika bildexemplen.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Förslag </a:t>
            </a:r>
            <a:r>
              <a:rPr lang="sv-SE" dirty="0" err="1"/>
              <a:t>talmanus</a:t>
            </a:r>
            <a:r>
              <a:rPr lang="sv-SE" dirty="0"/>
              <a:t>: Idag ska vi prata om att allt man ser på nätet inte är sant och att man ska tänka på det när man hänger på internet. Jag tänkte att vi skulle börja med ett roligt exempel.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Vilka här inne har varit på Skansen? [Be eleverna räcka upp handen]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Vet ni vad Skansen är? [Be eleverna räcka upp handen]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Om ni inte har varit där eller känner till Skansen så är det en djurpark i Stockholm. Under hösten 2022 så rymde en stor orm från Skansens akvarium och det stod om det jättemycket i tidningarna och det pratades mycket om det på nyheterna. Är det något som ni känner till? Det var iallafall ingen fara och Sir </a:t>
            </a:r>
            <a:r>
              <a:rPr lang="sv-SE" dirty="0" err="1"/>
              <a:t>Vääs</a:t>
            </a:r>
            <a:r>
              <a:rPr lang="sv-SE" dirty="0"/>
              <a:t>, som ormen heter, fångades in efter en vecka och är nu tillbaka i sitt terrarium och vare sig han eller någon annan blev skadad.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Den här nyheten tyckte många var rolig att hitta på skämt om och internet fylldes snabbt av olika skojiga teorier om vad som hänt Sir Väs. Här kommer några skämt som olika personer la ut på sociala medier.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Vissa skoj är tydliga att de bara är skämt: [klicka fram bilderna en i taget] </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sv-SE" dirty="0"/>
              <a:t>Sir </a:t>
            </a:r>
            <a:r>
              <a:rPr lang="sv-SE" dirty="0" err="1"/>
              <a:t>Vääs</a:t>
            </a:r>
            <a:r>
              <a:rPr lang="sv-SE" dirty="0"/>
              <a:t> har blivit DJ </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sv-SE" dirty="0"/>
              <a:t>Skansen har ringt in en expert från England som kan prata med ormar – han heter Harry Potter! </a:t>
            </a:r>
            <a:br>
              <a:rPr lang="sv-SE" dirty="0"/>
            </a:br>
            <a:br>
              <a:rPr lang="sv-SE" dirty="0"/>
            </a:br>
            <a:r>
              <a:rPr lang="sv-SE" dirty="0"/>
              <a:t>Men vissa skämt är lite svårare att se att de är ett skoj, som bild nummer tre: </a:t>
            </a:r>
            <a:br>
              <a:rPr lang="sv-SE" dirty="0"/>
            </a:br>
            <a:endParaRPr lang="sv-SE"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sv-SE" dirty="0"/>
              <a:t>Sir </a:t>
            </a:r>
            <a:r>
              <a:rPr lang="sv-SE" dirty="0" err="1"/>
              <a:t>Vääs</a:t>
            </a:r>
            <a:r>
              <a:rPr lang="sv-SE" dirty="0"/>
              <a:t> har simmat från Djurgården till Södermalm (som ligger i Stockholms innerstad). Det ser nästan ut som att det skulle kunna vara en riktig nyhetsbild eller hur? Fast om man tänker på det så skulle det ju faktiskt kunna vara nästan vad som helst som är inringat på bilden.</a:t>
            </a:r>
            <a:endParaRPr lang="sv-SE" dirty="0">
              <a:latin typeface="+mn-lt"/>
              <a:cs typeface="Calibri"/>
            </a:endParaRPr>
          </a:p>
          <a:p>
            <a:endParaRPr lang="sv-SE" dirty="0">
              <a:latin typeface="+mn-lt"/>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2</a:t>
            </a:fld>
            <a:endParaRPr lang="sv-SE"/>
          </a:p>
        </p:txBody>
      </p:sp>
    </p:spTree>
    <p:extLst>
      <p:ext uri="{BB962C8B-B14F-4D97-AF65-F5344CB8AC3E}">
        <p14:creationId xmlns:p14="http://schemas.microsoft.com/office/powerpoint/2010/main" val="1291979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mn-lt"/>
                <a:cs typeface="Calibri"/>
              </a:rPr>
              <a:t>Bild 3. </a:t>
            </a:r>
            <a:r>
              <a:rPr lang="en-US" sz="1200" b="1" dirty="0" err="1">
                <a:latin typeface="+mn-lt"/>
                <a:cs typeface="Calibri"/>
              </a:rPr>
              <a:t>Övning</a:t>
            </a:r>
            <a:r>
              <a:rPr lang="en-US" sz="1200" b="1" dirty="0">
                <a:latin typeface="+mn-lt"/>
                <a:cs typeface="Calibri"/>
              </a:rPr>
              <a:t> # 1 </a:t>
            </a:r>
            <a:r>
              <a:rPr lang="en-US" sz="1200" b="1" dirty="0" err="1">
                <a:latin typeface="+mn-lt"/>
                <a:cs typeface="Calibri"/>
              </a:rPr>
              <a:t>Hitta</a:t>
            </a:r>
            <a:r>
              <a:rPr lang="en-US" sz="1200" b="1" dirty="0">
                <a:latin typeface="+mn-lt"/>
                <a:cs typeface="Calibri"/>
              </a:rPr>
              <a:t> </a:t>
            </a:r>
            <a:r>
              <a:rPr lang="en-US" sz="1200" b="1" dirty="0" err="1">
                <a:latin typeface="+mn-lt"/>
                <a:cs typeface="Calibri"/>
              </a:rPr>
              <a:t>på</a:t>
            </a:r>
            <a:r>
              <a:rPr lang="en-US" sz="1200" b="1" dirty="0">
                <a:latin typeface="+mn-lt"/>
                <a:cs typeface="Calibri"/>
              </a:rPr>
              <a:t> </a:t>
            </a:r>
            <a:r>
              <a:rPr lang="en-US" sz="1200" b="1" dirty="0" err="1">
                <a:latin typeface="+mn-lt"/>
                <a:cs typeface="Calibri"/>
              </a:rPr>
              <a:t>en</a:t>
            </a:r>
            <a:r>
              <a:rPr lang="en-US" sz="1200" b="1" dirty="0">
                <a:latin typeface="+mn-lt"/>
                <a:cs typeface="Calibri"/>
              </a:rPr>
              <a:t> </a:t>
            </a:r>
            <a:r>
              <a:rPr lang="en-US" sz="1200" b="1" dirty="0" err="1">
                <a:latin typeface="+mn-lt"/>
                <a:cs typeface="Calibri"/>
              </a:rPr>
              <a:t>rubrik</a:t>
            </a:r>
            <a:r>
              <a:rPr lang="en-US" sz="1200" b="1" dirty="0">
                <a:latin typeface="+mn-lt"/>
                <a:cs typeface="Calibri"/>
              </a:rPr>
              <a:t>/</a:t>
            </a:r>
            <a:r>
              <a:rPr lang="en-US" sz="1200" b="1" dirty="0" err="1">
                <a:latin typeface="+mn-lt"/>
                <a:cs typeface="Calibri"/>
              </a:rPr>
              <a:t>skämt</a:t>
            </a:r>
            <a:r>
              <a:rPr lang="en-US" sz="1200" b="1" dirty="0">
                <a:latin typeface="+mn-lt"/>
                <a:cs typeface="Calibri"/>
              </a:rPr>
              <a:t>/</a:t>
            </a:r>
            <a:r>
              <a:rPr lang="en-US" sz="1200" b="1" dirty="0" err="1">
                <a:latin typeface="+mn-lt"/>
                <a:cs typeface="Calibri"/>
              </a:rPr>
              <a:t>bildtext</a:t>
            </a:r>
            <a:r>
              <a:rPr lang="en-US" sz="1200" b="1" dirty="0">
                <a:latin typeface="+mn-lt"/>
                <a:cs typeface="Calibri"/>
              </a:rPr>
              <a:t> </a:t>
            </a:r>
            <a:r>
              <a:rPr lang="en-US" sz="1200" b="1" dirty="0" err="1">
                <a:latin typeface="+mn-lt"/>
                <a:cs typeface="Calibri"/>
              </a:rPr>
              <a:t>som</a:t>
            </a:r>
            <a:r>
              <a:rPr lang="en-US" sz="1200" b="1" dirty="0">
                <a:latin typeface="+mn-lt"/>
                <a:cs typeface="Calibri"/>
              </a:rPr>
              <a:t> </a:t>
            </a:r>
            <a:r>
              <a:rPr lang="en-US" sz="1200" b="1" dirty="0" err="1">
                <a:latin typeface="+mn-lt"/>
                <a:cs typeface="Calibri"/>
              </a:rPr>
              <a:t>passar</a:t>
            </a:r>
            <a:r>
              <a:rPr lang="en-US" sz="1200" b="1" dirty="0">
                <a:latin typeface="+mn-lt"/>
                <a:cs typeface="Calibri"/>
              </a:rPr>
              <a:t> till </a:t>
            </a:r>
            <a:r>
              <a:rPr lang="en-US" sz="1200" b="1" dirty="0" err="1">
                <a:latin typeface="+mn-lt"/>
                <a:cs typeface="Calibri"/>
              </a:rPr>
              <a:t>bilden</a:t>
            </a:r>
            <a:endParaRPr lang="sv-SE" sz="1200" b="1" dirty="0">
              <a:latin typeface="+mn-lt"/>
              <a:cs typeface="Calibri"/>
            </a:endParaRPr>
          </a:p>
          <a:p>
            <a:r>
              <a:rPr lang="en-US" sz="1200" b="1" dirty="0">
                <a:latin typeface="+mn-lt"/>
                <a:cs typeface="Calibri"/>
              </a:rPr>
              <a:t> </a:t>
            </a:r>
          </a:p>
          <a:p>
            <a:r>
              <a:rPr lang="sv-SE" sz="1200" b="1" dirty="0">
                <a:latin typeface="+mn-lt"/>
                <a:cs typeface="Calibri"/>
              </a:rPr>
              <a:t>[Förslag </a:t>
            </a:r>
            <a:r>
              <a:rPr lang="sv-SE" sz="1200" b="1" dirty="0" err="1">
                <a:latin typeface="+mn-lt"/>
                <a:cs typeface="Calibri"/>
              </a:rPr>
              <a:t>talmanus</a:t>
            </a:r>
            <a:r>
              <a:rPr lang="sv-SE" sz="1200" b="1" dirty="0">
                <a:latin typeface="+mn-lt"/>
                <a:cs typeface="Calibri"/>
              </a:rPr>
              <a:t>] </a:t>
            </a:r>
          </a:p>
          <a:p>
            <a:r>
              <a:rPr lang="sv-SE" dirty="0"/>
              <a:t>Kan ni komma på en annan text som skulle kunna passa till den här bilden? [Be eleverna räcka upp handen med förslag] </a:t>
            </a:r>
          </a:p>
          <a:p>
            <a:endParaRPr lang="sv-SE" dirty="0"/>
          </a:p>
          <a:p>
            <a:r>
              <a:rPr lang="sv-SE" dirty="0"/>
              <a:t>Tips! Om de har svårt att komma igång kan du som lärare ge ett par exempel, såsom: ”Här är bildbevis på att det simmar en blåval utanför Gröna Lund” ”Här landade rymdskeppet innan det sjönk”</a:t>
            </a:r>
            <a:endParaRPr lang="en-US"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3</a:t>
            </a:fld>
            <a:endParaRPr lang="sv-SE" dirty="0"/>
          </a:p>
        </p:txBody>
      </p:sp>
    </p:spTree>
    <p:extLst>
      <p:ext uri="{BB962C8B-B14F-4D97-AF65-F5344CB8AC3E}">
        <p14:creationId xmlns:p14="http://schemas.microsoft.com/office/powerpoint/2010/main" val="2822186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dirty="0">
                <a:latin typeface="+mn-lt"/>
                <a:cs typeface="Calibri"/>
              </a:rPr>
              <a:t>Bild 4. </a:t>
            </a:r>
            <a:r>
              <a:rPr lang="en-US" b="1" dirty="0" err="1">
                <a:latin typeface="+mn-lt"/>
                <a:cs typeface="Calibri"/>
              </a:rPr>
              <a:t>Övning</a:t>
            </a:r>
            <a:r>
              <a:rPr lang="en-US" b="1" dirty="0">
                <a:latin typeface="+mn-lt"/>
                <a:cs typeface="Calibri"/>
              </a:rPr>
              <a:t> #2 Sant </a:t>
            </a:r>
            <a:r>
              <a:rPr lang="en-US" b="1" dirty="0" err="1">
                <a:latin typeface="+mn-lt"/>
                <a:cs typeface="Calibri"/>
              </a:rPr>
              <a:t>eller</a:t>
            </a:r>
            <a:r>
              <a:rPr lang="en-US" b="1" dirty="0">
                <a:latin typeface="+mn-lt"/>
                <a:cs typeface="Calibri"/>
              </a:rPr>
              <a:t> </a:t>
            </a:r>
            <a:r>
              <a:rPr lang="en-US" b="1" dirty="0" err="1">
                <a:latin typeface="+mn-lt"/>
                <a:cs typeface="Calibri"/>
              </a:rPr>
              <a:t>falskt</a:t>
            </a:r>
            <a:r>
              <a:rPr lang="en-US" b="1" dirty="0">
                <a:latin typeface="+mn-lt"/>
                <a:cs typeface="Calibri"/>
              </a:rPr>
              <a:t>?</a:t>
            </a:r>
          </a:p>
          <a:p>
            <a:endParaRPr lang="en-US" b="1"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mn-lt"/>
                <a:cs typeface="Calibri"/>
              </a:rPr>
              <a:t> [</a:t>
            </a:r>
            <a:r>
              <a:rPr lang="en-US" b="1" dirty="0" err="1">
                <a:latin typeface="+mn-lt"/>
                <a:cs typeface="Calibri"/>
              </a:rPr>
              <a:t>Genomförande</a:t>
            </a:r>
            <a:r>
              <a:rPr lang="en-US" b="0" dirty="0">
                <a:latin typeface="+mn-lt"/>
                <a:cs typeface="Calibri"/>
              </a:rPr>
              <a:t>] </a:t>
            </a:r>
            <a:r>
              <a:rPr lang="sv-SE" dirty="0"/>
              <a:t>Till denna övning ingår bild 5–11. Till vissa av bilderna finns det diskussionsfrågor.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Förslag </a:t>
            </a:r>
            <a:r>
              <a:rPr lang="sv-SE" dirty="0" err="1"/>
              <a:t>talmanus</a:t>
            </a:r>
            <a:r>
              <a:rPr lang="sv-S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Berätta att du nu kommer att visa ett antal bilder och att eleverna ska få rösta vid varje bild med en tumme upp om de tror att bilden är sann och tumme ner om de tror att den är falsk. </a:t>
            </a:r>
            <a:endParaRPr lang="en-US"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4</a:t>
            </a:fld>
            <a:endParaRPr lang="sv-SE"/>
          </a:p>
        </p:txBody>
      </p:sp>
    </p:spTree>
    <p:extLst>
      <p:ext uri="{BB962C8B-B14F-4D97-AF65-F5344CB8AC3E}">
        <p14:creationId xmlns:p14="http://schemas.microsoft.com/office/powerpoint/2010/main" val="2884930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fontAlgn="base"/>
            <a:endParaRPr lang="sv-SE" sz="1800" b="1" dirty="0">
              <a:cs typeface="Calibri"/>
            </a:endParaRPr>
          </a:p>
          <a:p>
            <a:r>
              <a:rPr lang="sv-SE" sz="1200" b="1" dirty="0">
                <a:latin typeface="Calibri"/>
                <a:ea typeface="Times New Roman" panose="02020603050405020304" pitchFamily="18" charset="0"/>
                <a:cs typeface="Calibri"/>
              </a:rPr>
              <a:t>Bild 5. </a:t>
            </a:r>
          </a:p>
          <a:p>
            <a:r>
              <a:rPr lang="sv-SE" sz="1200" b="1" dirty="0">
                <a:latin typeface="Calibri"/>
                <a:ea typeface="Times New Roman" panose="02020603050405020304" pitchFamily="18" charset="0"/>
                <a:cs typeface="Calibri"/>
              </a:rPr>
              <a:t>[Förslag </a:t>
            </a:r>
            <a:r>
              <a:rPr lang="sv-SE" sz="1200" b="1" dirty="0" err="1">
                <a:latin typeface="Calibri"/>
                <a:ea typeface="Times New Roman" panose="02020603050405020304" pitchFamily="18" charset="0"/>
                <a:cs typeface="Calibri"/>
              </a:rPr>
              <a:t>talmanus</a:t>
            </a:r>
            <a:r>
              <a:rPr lang="sv-SE" sz="1200" b="1" dirty="0">
                <a:latin typeface="Calibri"/>
                <a:ea typeface="Times New Roman" panose="02020603050405020304" pitchFamily="18" charset="0"/>
                <a:cs typeface="Calibri"/>
              </a:rPr>
              <a:t>] </a:t>
            </a:r>
          </a:p>
          <a:p>
            <a:r>
              <a:rPr lang="sv-SE" dirty="0"/>
              <a:t>Jag skulle vilja visa er en bild från när jag var barn. Jag var bästa kompis med ett lejon som heter Kalle. </a:t>
            </a:r>
          </a:p>
          <a:p>
            <a:r>
              <a:rPr lang="sv-SE" dirty="0"/>
              <a:t>[Be eleverna rösta om det är sant eller falskt] </a:t>
            </a:r>
          </a:p>
          <a:p>
            <a:r>
              <a:rPr lang="sv-SE" dirty="0"/>
              <a:t>[Be eleverna sedan diskutera följande frågor] </a:t>
            </a:r>
          </a:p>
          <a:p>
            <a:r>
              <a:rPr lang="sv-SE" dirty="0"/>
              <a:t>– Vad tänker ni om den här bilden? </a:t>
            </a:r>
          </a:p>
          <a:p>
            <a:r>
              <a:rPr lang="sv-SE" dirty="0"/>
              <a:t>– Varför tror ni att den är sann eller falsk? </a:t>
            </a:r>
          </a:p>
          <a:p>
            <a:r>
              <a:rPr lang="sv-SE" dirty="0"/>
              <a:t>– Vad tyder på att den inte är på riktigt?</a:t>
            </a:r>
          </a:p>
          <a:p>
            <a:r>
              <a:rPr lang="sv-SE" dirty="0"/>
              <a:t> – Vilka anledningar finns det till att jag skulle vilja ljuga om det? </a:t>
            </a:r>
          </a:p>
          <a:p>
            <a:endParaRPr lang="sv-SE" dirty="0"/>
          </a:p>
          <a:p>
            <a:r>
              <a:rPr lang="sv-SE" dirty="0"/>
              <a:t>Genomförande: Var tydlig med att bilden är </a:t>
            </a:r>
            <a:r>
              <a:rPr lang="sv-SE" dirty="0" err="1"/>
              <a:t>fejk</a:t>
            </a:r>
            <a:r>
              <a:rPr lang="sv-SE" dirty="0"/>
              <a:t> och att det inte är en bild från när du var barn. Prata om att visst skulle man vilja att det var sant och att man ju gärna hade velat vara bästa kompis med ett stort lurvigt lejon, men att det troligen är mer eller mindre omöjligt.</a:t>
            </a:r>
            <a:endParaRPr lang="sv-SE" sz="1800" dirty="0">
              <a:latin typeface="Calibri"/>
              <a:ea typeface="Times New Roman" panose="02020603050405020304" pitchFamily="18" charset="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5</a:t>
            </a:fld>
            <a:endParaRPr lang="sv-SE"/>
          </a:p>
        </p:txBody>
      </p:sp>
    </p:spTree>
    <p:extLst>
      <p:ext uri="{BB962C8B-B14F-4D97-AF65-F5344CB8AC3E}">
        <p14:creationId xmlns:p14="http://schemas.microsoft.com/office/powerpoint/2010/main" val="1062542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rtl="0" fontAlgn="base"/>
            <a:endParaRPr lang="sv-SE" sz="1200" dirty="0">
              <a:latin typeface="+mn-lt"/>
              <a:cs typeface="Calibri"/>
            </a:endParaRPr>
          </a:p>
          <a:p>
            <a:r>
              <a:rPr lang="sv-SE" sz="1200" b="1" dirty="0">
                <a:latin typeface="+mn-lt"/>
                <a:cs typeface="Calibri"/>
              </a:rPr>
              <a:t>Bild 6. En </a:t>
            </a:r>
            <a:r>
              <a:rPr lang="sv-SE" sz="1200" b="1" dirty="0" err="1">
                <a:latin typeface="+mn-lt"/>
                <a:cs typeface="Calibri"/>
              </a:rPr>
              <a:t>Ugglespindel</a:t>
            </a:r>
            <a:r>
              <a:rPr lang="sv-SE" sz="1200" b="1" dirty="0">
                <a:latin typeface="+mn-lt"/>
                <a:cs typeface="Calibri"/>
              </a:rPr>
              <a:t>. </a:t>
            </a:r>
          </a:p>
          <a:p>
            <a:endParaRPr lang="sv-SE" sz="1200"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latin typeface="+mn-lt"/>
                <a:ea typeface="Times New Roman" panose="02020603050405020304" pitchFamily="18" charset="0"/>
                <a:cs typeface="Calibri"/>
              </a:rPr>
              <a:t>[Be eleverna rösta om det är sant eller falskt]</a:t>
            </a:r>
          </a:p>
          <a:p>
            <a:endParaRPr lang="sv-SE" sz="1200" dirty="0">
              <a:latin typeface="+mn-lt"/>
              <a:cs typeface="Calibri"/>
            </a:endParaRPr>
          </a:p>
          <a:p>
            <a:r>
              <a:rPr lang="sv-SE" sz="1200" b="1" dirty="0">
                <a:latin typeface="+mn-lt"/>
                <a:cs typeface="Calibri"/>
              </a:rPr>
              <a:t>Svar</a:t>
            </a:r>
            <a:r>
              <a:rPr lang="sv-SE" sz="1200" dirty="0">
                <a:latin typeface="+mn-lt"/>
                <a:cs typeface="Calibri"/>
              </a:rPr>
              <a:t>: Den är falsk. </a:t>
            </a:r>
          </a:p>
          <a:p>
            <a:endParaRPr lang="sv-SE" sz="1200" dirty="0">
              <a:latin typeface="+mn-lt"/>
              <a:cs typeface="Calibri"/>
            </a:endParaRPr>
          </a:p>
          <a:p>
            <a:endParaRPr lang="sv-SE" sz="1800"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6</a:t>
            </a:fld>
            <a:endParaRPr lang="sv-SE"/>
          </a:p>
        </p:txBody>
      </p:sp>
    </p:spTree>
    <p:extLst>
      <p:ext uri="{BB962C8B-B14F-4D97-AF65-F5344CB8AC3E}">
        <p14:creationId xmlns:p14="http://schemas.microsoft.com/office/powerpoint/2010/main" val="3069015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200" dirty="0">
              <a:latin typeface="+mn-lt"/>
              <a:cs typeface="Calibri"/>
            </a:endParaRPr>
          </a:p>
          <a:p>
            <a:r>
              <a:rPr lang="en-US" sz="1200" b="1" dirty="0">
                <a:latin typeface="+mn-lt"/>
                <a:cs typeface="Calibri"/>
              </a:rPr>
              <a:t>Bild 7. </a:t>
            </a:r>
            <a:r>
              <a:rPr lang="en-US" sz="1200" b="1" dirty="0" err="1">
                <a:latin typeface="+mn-lt"/>
                <a:cs typeface="Calibri"/>
              </a:rPr>
              <a:t>En</a:t>
            </a:r>
            <a:r>
              <a:rPr lang="en-US" sz="1200" b="1" dirty="0">
                <a:latin typeface="+mn-lt"/>
                <a:cs typeface="Calibri"/>
              </a:rPr>
              <a:t> </a:t>
            </a:r>
            <a:r>
              <a:rPr lang="en-US" sz="1200" b="1" dirty="0" err="1">
                <a:latin typeface="+mn-lt"/>
                <a:cs typeface="Calibri"/>
              </a:rPr>
              <a:t>gullig</a:t>
            </a:r>
            <a:r>
              <a:rPr lang="en-US" sz="1200" b="1" dirty="0">
                <a:latin typeface="+mn-lt"/>
                <a:cs typeface="Calibri"/>
              </a:rPr>
              <a:t> </a:t>
            </a:r>
            <a:r>
              <a:rPr lang="en-US" sz="1200" b="1" dirty="0" err="1">
                <a:latin typeface="+mn-lt"/>
                <a:cs typeface="Calibri"/>
              </a:rPr>
              <a:t>isbjörnsbebis</a:t>
            </a:r>
            <a:r>
              <a:rPr lang="en-US" sz="1200" b="1" dirty="0">
                <a:latin typeface="+mn-lt"/>
                <a:cs typeface="Calibri"/>
              </a:rPr>
              <a:t>. </a:t>
            </a:r>
          </a:p>
          <a:p>
            <a:endParaRPr lang="en-US" sz="1200"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latin typeface="+mn-lt"/>
                <a:ea typeface="Times New Roman" panose="02020603050405020304" pitchFamily="18" charset="0"/>
                <a:cs typeface="Calibri"/>
              </a:rPr>
              <a:t>[Genomförande] </a:t>
            </a:r>
            <a:r>
              <a:rPr lang="sv-SE" sz="1200" b="0" dirty="0">
                <a:latin typeface="+mn-lt"/>
                <a:ea typeface="Times New Roman" panose="02020603050405020304" pitchFamily="18" charset="0"/>
                <a:cs typeface="Calibri"/>
              </a:rPr>
              <a:t>Be eleverna rösta om det är sant eller falskt</a:t>
            </a:r>
            <a:r>
              <a:rPr lang="sv-SE" sz="1200" b="0" dirty="0">
                <a:solidFill>
                  <a:srgbClr val="76923C"/>
                </a:solidFill>
                <a:effectLst/>
                <a:latin typeface="+mn-lt"/>
                <a:ea typeface="Segoe UI" panose="020B0502040204020203" pitchFamily="34" charset="0"/>
              </a:rPr>
              <a:t> och när de gjort det trycker du fram bild nummer 8 och visar hur en riktig isbjörnsbebis ser ut. Gå tillbaka till bild 7 och berätta att det är ett gosedjur.</a:t>
            </a:r>
            <a:r>
              <a:rPr lang="sv-SE" sz="1200" b="0" dirty="0">
                <a:effectLst/>
                <a:latin typeface="+mn-l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0" dirty="0">
              <a:effectLst/>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effectLst/>
                <a:latin typeface="+mn-lt"/>
                <a:cs typeface="Calibri"/>
              </a:rPr>
              <a:t>Svar</a:t>
            </a:r>
            <a:r>
              <a:rPr lang="sv-SE" sz="1200" b="0" dirty="0">
                <a:effectLst/>
                <a:latin typeface="+mn-lt"/>
                <a:cs typeface="Calibri"/>
              </a:rPr>
              <a:t>: </a:t>
            </a:r>
            <a:r>
              <a:rPr lang="en-US" dirty="0">
                <a:cs typeface="Calibri"/>
              </a:rPr>
              <a:t>Den </a:t>
            </a:r>
            <a:r>
              <a:rPr lang="en-US" dirty="0" err="1">
                <a:cs typeface="Calibri"/>
              </a:rPr>
              <a:t>är</a:t>
            </a:r>
            <a:r>
              <a:rPr lang="en-US" dirty="0">
                <a:cs typeface="Calibri"/>
              </a:rPr>
              <a:t> </a:t>
            </a:r>
            <a:r>
              <a:rPr lang="en-US" dirty="0" err="1">
                <a:cs typeface="Calibri"/>
              </a:rPr>
              <a:t>falsk</a:t>
            </a:r>
            <a:r>
              <a:rPr lang="en-US" dirty="0">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latin typeface="+mn-lt"/>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7</a:t>
            </a:fld>
            <a:endParaRPr lang="sv-SE"/>
          </a:p>
        </p:txBody>
      </p:sp>
    </p:spTree>
    <p:extLst>
      <p:ext uri="{BB962C8B-B14F-4D97-AF65-F5344CB8AC3E}">
        <p14:creationId xmlns:p14="http://schemas.microsoft.com/office/powerpoint/2010/main" val="3705251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dirty="0">
                <a:cs typeface="Calibri"/>
              </a:rPr>
              <a:t>Bild 8.  </a:t>
            </a:r>
          </a:p>
          <a:p>
            <a:r>
              <a:rPr lang="en-US" b="1" dirty="0">
                <a:cs typeface="Calibri"/>
              </a:rPr>
              <a:t>[</a:t>
            </a:r>
            <a:r>
              <a:rPr lang="en-US" b="1" dirty="0" err="1">
                <a:cs typeface="Calibri"/>
              </a:rPr>
              <a:t>Förslag</a:t>
            </a:r>
            <a:r>
              <a:rPr lang="en-US" b="1" dirty="0">
                <a:cs typeface="Calibri"/>
              </a:rPr>
              <a:t> </a:t>
            </a:r>
            <a:r>
              <a:rPr lang="en-US" b="1" dirty="0" err="1">
                <a:cs typeface="Calibri"/>
              </a:rPr>
              <a:t>talmanus</a:t>
            </a:r>
            <a:r>
              <a:rPr lang="en-US" b="1" dirty="0">
                <a:cs typeface="Calibri"/>
              </a:rPr>
              <a:t>] </a:t>
            </a:r>
            <a:r>
              <a:rPr lang="en-US" dirty="0" err="1">
                <a:cs typeface="Calibri"/>
              </a:rPr>
              <a:t>Såhär</a:t>
            </a:r>
            <a:r>
              <a:rPr lang="en-US" dirty="0">
                <a:cs typeface="Calibri"/>
              </a:rPr>
              <a:t> ser </a:t>
            </a:r>
            <a:r>
              <a:rPr lang="en-US" dirty="0" err="1">
                <a:cs typeface="Calibri"/>
              </a:rPr>
              <a:t>en</a:t>
            </a:r>
            <a:r>
              <a:rPr lang="en-US" dirty="0">
                <a:cs typeface="Calibri"/>
              </a:rPr>
              <a:t> </a:t>
            </a:r>
            <a:r>
              <a:rPr lang="en-US" dirty="0" err="1">
                <a:cs typeface="Calibri"/>
              </a:rPr>
              <a:t>riktigt</a:t>
            </a:r>
            <a:r>
              <a:rPr lang="en-US" dirty="0">
                <a:cs typeface="Calibri"/>
              </a:rPr>
              <a:t> </a:t>
            </a:r>
            <a:r>
              <a:rPr lang="en-US" dirty="0" err="1">
                <a:cs typeface="Calibri"/>
              </a:rPr>
              <a:t>isbjörnsbebis</a:t>
            </a:r>
            <a:r>
              <a:rPr lang="en-US" dirty="0">
                <a:cs typeface="Calibri"/>
              </a:rPr>
              <a:t> </a:t>
            </a:r>
            <a:r>
              <a:rPr lang="en-US" dirty="0" err="1">
                <a:cs typeface="Calibri"/>
              </a:rPr>
              <a:t>ut.</a:t>
            </a:r>
            <a:r>
              <a:rPr lang="en-US" dirty="0">
                <a:cs typeface="Calibri"/>
              </a:rPr>
              <a:t> Den </a:t>
            </a:r>
            <a:r>
              <a:rPr lang="en-US" dirty="0" err="1">
                <a:cs typeface="Calibri"/>
              </a:rPr>
              <a:t>tidigare</a:t>
            </a:r>
            <a:r>
              <a:rPr lang="en-US" dirty="0">
                <a:cs typeface="Calibri"/>
              </a:rPr>
              <a:t> var </a:t>
            </a:r>
            <a:r>
              <a:rPr lang="en-US" dirty="0" err="1">
                <a:cs typeface="Calibri"/>
              </a:rPr>
              <a:t>ett</a:t>
            </a:r>
            <a:r>
              <a:rPr lang="en-US" dirty="0">
                <a:cs typeface="Calibri"/>
              </a:rPr>
              <a:t> </a:t>
            </a:r>
            <a:r>
              <a:rPr lang="en-US" dirty="0" err="1">
                <a:cs typeface="Calibri"/>
              </a:rPr>
              <a:t>gosedjur</a:t>
            </a:r>
            <a:r>
              <a:rPr lang="en-US" dirty="0">
                <a:cs typeface="Calibri"/>
              </a:rPr>
              <a:t>. </a:t>
            </a:r>
            <a:endParaRPr lang="en-US"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8</a:t>
            </a:fld>
            <a:endParaRPr lang="sv-SE"/>
          </a:p>
        </p:txBody>
      </p:sp>
    </p:spTree>
    <p:extLst>
      <p:ext uri="{BB962C8B-B14F-4D97-AF65-F5344CB8AC3E}">
        <p14:creationId xmlns:p14="http://schemas.microsoft.com/office/powerpoint/2010/main" val="2700434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b="1" dirty="0">
                <a:latin typeface="+mn-lt"/>
                <a:cs typeface="Calibri"/>
              </a:rPr>
              <a:t>Bild 9. </a:t>
            </a:r>
            <a:r>
              <a:rPr lang="en-US" sz="1200" b="1" dirty="0" err="1">
                <a:latin typeface="+mn-lt"/>
                <a:cs typeface="Calibri"/>
              </a:rPr>
              <a:t>En</a:t>
            </a:r>
            <a:r>
              <a:rPr lang="en-US" sz="1200" b="1" dirty="0">
                <a:latin typeface="+mn-lt"/>
                <a:cs typeface="Calibri"/>
              </a:rPr>
              <a:t> </a:t>
            </a:r>
            <a:r>
              <a:rPr lang="en-US" sz="1200" b="1" dirty="0" err="1">
                <a:latin typeface="+mn-lt"/>
                <a:cs typeface="Calibri"/>
              </a:rPr>
              <a:t>dvärgiraff</a:t>
            </a:r>
            <a:r>
              <a:rPr lang="en-US" sz="1200" b="1" dirty="0">
                <a:latin typeface="+mn-lt"/>
                <a:cs typeface="Calibri"/>
              </a:rPr>
              <a:t>. </a:t>
            </a:r>
          </a:p>
          <a:p>
            <a:endParaRPr lang="en-US" sz="1200"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latin typeface="+mn-lt"/>
                <a:ea typeface="Times New Roman" panose="02020603050405020304" pitchFamily="18" charset="0"/>
                <a:cs typeface="Calibri"/>
              </a:rPr>
              <a:t>[Be eleverna rösta om det är sant eller falskt]</a:t>
            </a:r>
          </a:p>
          <a:p>
            <a:endParaRPr lang="en-US" sz="1200"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effectLst/>
                <a:latin typeface="+mn-lt"/>
                <a:ea typeface="Times New Roman" panose="02020603050405020304" pitchFamily="18" charset="0"/>
              </a:rPr>
              <a:t>Svar</a:t>
            </a:r>
            <a:r>
              <a:rPr lang="sv-SE" sz="1200" dirty="0">
                <a:effectLst/>
                <a:latin typeface="+mn-lt"/>
                <a:ea typeface="Times New Roman" panose="02020603050405020304" pitchFamily="18" charset="0"/>
              </a:rPr>
              <a:t>: Den är falsk. Men det finns riktiga dvärggiraffer men de ser ut som på nästa bild.</a:t>
            </a:r>
          </a:p>
          <a:p>
            <a:r>
              <a:rPr lang="en-US" sz="1200" dirty="0">
                <a:latin typeface="+mn-lt"/>
                <a:cs typeface="Calibri"/>
              </a:rPr>
              <a:t> </a:t>
            </a:r>
          </a:p>
        </p:txBody>
      </p:sp>
      <p:sp>
        <p:nvSpPr>
          <p:cNvPr id="4" name="Platshållare för bildnummer 3"/>
          <p:cNvSpPr>
            <a:spLocks noGrp="1"/>
          </p:cNvSpPr>
          <p:nvPr>
            <p:ph type="sldNum" sz="quarter" idx="5"/>
          </p:nvPr>
        </p:nvSpPr>
        <p:spPr/>
        <p:txBody>
          <a:bodyPr/>
          <a:lstStyle/>
          <a:p>
            <a:fld id="{1B959708-4A52-4C89-918A-257809EA3604}" type="slidenum">
              <a:rPr lang="sv-SE" smtClean="0"/>
              <a:t>9</a:t>
            </a:fld>
            <a:endParaRPr lang="sv-SE"/>
          </a:p>
        </p:txBody>
      </p:sp>
    </p:spTree>
    <p:extLst>
      <p:ext uri="{BB962C8B-B14F-4D97-AF65-F5344CB8AC3E}">
        <p14:creationId xmlns:p14="http://schemas.microsoft.com/office/powerpoint/2010/main" val="4145596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sv-SE"/>
              <a:t>Klicka här för att ändra mall för rubrikformat</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1184648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Vertical Text Placeholder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E29DA539-FF4E-41E9-A436-3B5F8550B804}" type="datetimeFigureOut">
              <a:rPr lang="sv-SE" smtClean="0"/>
              <a:t>2023-01-19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52609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sv-SE"/>
              <a:t>Klicka här för att ändra mall för rubrikformat</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E29DA539-FF4E-41E9-A436-3B5F8550B804}" type="datetimeFigureOut">
              <a:rPr lang="sv-SE" smtClean="0"/>
              <a:t>2023-01-19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633146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318551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sv-SE"/>
              <a:t>Klicka här för att ändra mall för rubrikformat</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195123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8" name="Date Placeholder 7"/>
          <p:cNvSpPr>
            <a:spLocks noGrp="1"/>
          </p:cNvSpPr>
          <p:nvPr>
            <p:ph type="dt" sz="half" idx="10"/>
          </p:nvPr>
        </p:nvSpPr>
        <p:spPr/>
        <p:txBody>
          <a:bodyPr/>
          <a:lstStyle/>
          <a:p>
            <a:fld id="{E29DA539-FF4E-41E9-A436-3B5F8550B804}" type="datetimeFigureOut">
              <a:rPr lang="sv-SE" smtClean="0"/>
              <a:t>2023-01-19</a:t>
            </a:fld>
            <a:endParaRPr lang="sv-SE"/>
          </a:p>
        </p:txBody>
      </p:sp>
      <p:sp>
        <p:nvSpPr>
          <p:cNvPr id="9" name="Footer Placeholder 8"/>
          <p:cNvSpPr>
            <a:spLocks noGrp="1"/>
          </p:cNvSpPr>
          <p:nvPr>
            <p:ph type="ftr" sz="quarter" idx="11"/>
          </p:nvPr>
        </p:nvSpPr>
        <p:spPr/>
        <p:txBody>
          <a:bodyPr/>
          <a:lstStyle/>
          <a:p>
            <a:endParaRPr lang="sv-SE"/>
          </a:p>
        </p:txBody>
      </p:sp>
      <p:sp>
        <p:nvSpPr>
          <p:cNvPr id="10" name="Slide Number Placeholder 9"/>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797693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Content Placeholder 3"/>
          <p:cNvSpPr>
            <a:spLocks noGrp="1"/>
          </p:cNvSpPr>
          <p:nvPr>
            <p:ph sz="half" idx="2"/>
          </p:nvPr>
        </p:nvSpPr>
        <p:spPr>
          <a:xfrm>
            <a:off x="1583436" y="3143250"/>
            <a:ext cx="4270248" cy="259677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
        <p:nvSpPr>
          <p:cNvPr id="10" name="Title 9"/>
          <p:cNvSpPr>
            <a:spLocks noGrp="1"/>
          </p:cNvSpPr>
          <p:nvPr>
            <p:ph type="title"/>
          </p:nvPr>
        </p:nvSpPr>
        <p:spPr/>
        <p:txBody>
          <a:bodyPr/>
          <a:lstStyle/>
          <a:p>
            <a:r>
              <a:rPr lang="sv-SE"/>
              <a:t>Klicka här för att ändra mall för rubrikformat</a:t>
            </a:r>
            <a:endParaRPr lang="en-US" dirty="0"/>
          </a:p>
        </p:txBody>
      </p:sp>
    </p:spTree>
    <p:extLst>
      <p:ext uri="{BB962C8B-B14F-4D97-AF65-F5344CB8AC3E}">
        <p14:creationId xmlns:p14="http://schemas.microsoft.com/office/powerpoint/2010/main" val="3879489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Date Placeholder 2"/>
          <p:cNvSpPr>
            <a:spLocks noGrp="1"/>
          </p:cNvSpPr>
          <p:nvPr>
            <p:ph type="dt" sz="half" idx="10"/>
          </p:nvPr>
        </p:nvSpPr>
        <p:spPr/>
        <p:txBody>
          <a:bodyPr/>
          <a:lstStyle/>
          <a:p>
            <a:fld id="{E29DA539-FF4E-41E9-A436-3B5F8550B804}" type="datetimeFigureOut">
              <a:rPr lang="sv-SE" smtClean="0"/>
              <a:t>2023-01-19</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396840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DA539-FF4E-41E9-A436-3B5F8550B804}" type="datetimeFigureOut">
              <a:rPr lang="sv-SE" smtClean="0"/>
              <a:t>2023-01-19</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291324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sv-SE"/>
              <a:t>Klicka här för att ändra mall för rubrikformat</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9" name="Date Placeholder 8"/>
          <p:cNvSpPr>
            <a:spLocks noGrp="1"/>
          </p:cNvSpPr>
          <p:nvPr>
            <p:ph type="dt" sz="half" idx="10"/>
          </p:nvPr>
        </p:nvSpPr>
        <p:spPr/>
        <p:txBody>
          <a:bodyPr/>
          <a:lstStyle/>
          <a:p>
            <a:fld id="{E29DA539-FF4E-41E9-A436-3B5F8550B804}" type="datetimeFigureOut">
              <a:rPr lang="sv-SE" smtClean="0"/>
              <a:t>2023-01-19</a:t>
            </a:fld>
            <a:endParaRPr lang="sv-SE"/>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sv-SE"/>
          </a:p>
        </p:txBody>
      </p:sp>
      <p:sp>
        <p:nvSpPr>
          <p:cNvPr id="11" name="Slide Number Placeholder 10"/>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55213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sv-SE"/>
              <a:t>Klicka här för att ändra mall för rubrikformat</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29DA539-FF4E-41E9-A436-3B5F8550B804}" type="datetimeFigureOut">
              <a:rPr lang="sv-SE" smtClean="0"/>
              <a:t>2023-01-19</a:t>
            </a:fld>
            <a:endParaRPr lang="sv-SE"/>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sv-SE"/>
          </a:p>
        </p:txBody>
      </p:sp>
      <p:sp>
        <p:nvSpPr>
          <p:cNvPr id="10" name="Slide Number Placeholder 9"/>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4287949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sv-SE"/>
              <a:t>Klicka här för att ändra mall för rubrikformat</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29DA539-FF4E-41E9-A436-3B5F8550B804}" type="datetimeFigureOut">
              <a:rPr lang="sv-SE" smtClean="0"/>
              <a:t>2023-01-19</a:t>
            </a:fld>
            <a:endParaRPr lang="sv-SE"/>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sv-SE"/>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E6F1B42-C610-429B-B92E-CEECC49D1BD5}" type="slidenum">
              <a:rPr lang="sv-SE" smtClean="0"/>
              <a:t>‹#›</a:t>
            </a:fld>
            <a:endParaRPr lang="sv-SE"/>
          </a:p>
        </p:txBody>
      </p:sp>
    </p:spTree>
    <p:extLst>
      <p:ext uri="{BB962C8B-B14F-4D97-AF65-F5344CB8AC3E}">
        <p14:creationId xmlns:p14="http://schemas.microsoft.com/office/powerpoint/2010/main" val="328887327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9.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23.png"/><Relationship Id="rId7"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24.svg"/></Relationships>
</file>

<file path=ppt/slides/_rels/slide15.xml.rels><?xml version="1.0" encoding="UTF-8" standalone="yes"?>
<Relationships xmlns="http://schemas.openxmlformats.org/package/2006/relationships"><Relationship Id="rId8" Type="http://schemas.openxmlformats.org/officeDocument/2006/relationships/hyperlink" Target="https://eu.usatoday.com/story/news/factcheck/2021/06/29/fact-check-facebook-users-mistake-toy-newborn-polar-bear-cub/5366467001/" TargetMode="External"/><Relationship Id="rId13" Type="http://schemas.openxmlformats.org/officeDocument/2006/relationships/hyperlink" Target="https://www.snopes.com/fact-check/zebra-dots-instead-of-stripes/" TargetMode="External"/><Relationship Id="rId3" Type="http://schemas.openxmlformats.org/officeDocument/2006/relationships/hyperlink" Target="https://twitter.com/andersronmark/status/1584453485877084160?s=20&amp;t=QS85wQzVeVapYmjGSipxyw" TargetMode="External"/><Relationship Id="rId7" Type="http://schemas.openxmlformats.org/officeDocument/2006/relationships/hyperlink" Target="https://pixabay.com/sv/photos/speule-spindel-hoppning-spider-3000150/" TargetMode="External"/><Relationship Id="rId12" Type="http://schemas.openxmlformats.org/officeDocument/2006/relationships/hyperlink" Target="https://www.nationalgeographic.com/animals/article/zebra-pseudo-melanism-kenya-masai" TargetMode="External"/><Relationship Id="rId2" Type="http://schemas.openxmlformats.org/officeDocument/2006/relationships/hyperlink" Target="https://twitter.com/svartagulaAIK/status/1584107742507126784?s=20&amp;t=QS85wQzVeVapYmjGSipxyw" TargetMode="External"/><Relationship Id="rId1" Type="http://schemas.openxmlformats.org/officeDocument/2006/relationships/slideLayout" Target="../slideLayouts/slideLayout7.xml"/><Relationship Id="rId6" Type="http://schemas.openxmlformats.org/officeDocument/2006/relationships/hyperlink" Target="https://pixabay.com/sv/users/sarahrichterart-1546275/" TargetMode="External"/><Relationship Id="rId11" Type="http://schemas.openxmlformats.org/officeDocument/2006/relationships/hyperlink" Target="https://www.forbes.com/sites/grrlscientist/2019/09/26/rare-zebra-foal-with-polka-dots-spotted-in-kenya/" TargetMode="External"/><Relationship Id="rId5" Type="http://schemas.openxmlformats.org/officeDocument/2006/relationships/hyperlink" Target="https://pixabay.com/sv/photos/lejon-ryta-afrika-djur-vildkatt-3012515/" TargetMode="External"/><Relationship Id="rId10" Type="http://schemas.openxmlformats.org/officeDocument/2006/relationships/hyperlink" Target="https://www.nytimes.com/2021/01/06/science/dwarf-giraffes.html" TargetMode="External"/><Relationship Id="rId4" Type="http://schemas.openxmlformats.org/officeDocument/2006/relationships/hyperlink" Target="https://twitter.com/j_vilhelm/status/1584159283004182529?s=20&amp;t=QS85wQzVeVapYmjGSipxyw" TargetMode="External"/><Relationship Id="rId9" Type="http://schemas.openxmlformats.org/officeDocument/2006/relationships/hyperlink" Target="https://www.snopes.com/fact-check/short-giraffe-photo/" TargetMode="External"/><Relationship Id="rId14" Type="http://schemas.openxmlformats.org/officeDocument/2006/relationships/hyperlink" Target="https://nyheder.tv2.dk/samfund/2020-04-26-hvor-taet-er-folk-paa-hinanden-disse-billeder-er-taget-samtidig-men-viser-to"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9.sv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9.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9.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9.sv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CE97B115-158C-E4C8-D74F-F4519F9F192D}"/>
              </a:ext>
            </a:extLst>
          </p:cNvPr>
          <p:cNvSpPr>
            <a:spLocks noGrp="1"/>
          </p:cNvSpPr>
          <p:nvPr>
            <p:ph type="subTitle" idx="1"/>
          </p:nvPr>
        </p:nvSpPr>
        <p:spPr>
          <a:xfrm>
            <a:off x="5052060" y="4738492"/>
            <a:ext cx="6755130" cy="1239894"/>
          </a:xfrm>
        </p:spPr>
        <p:txBody>
          <a:bodyPr vert="horz" lIns="91440" tIns="45720" rIns="91440" bIns="45720" rtlCol="0" anchor="t">
            <a:normAutofit/>
          </a:bodyPr>
          <a:lstStyle/>
          <a:p>
            <a:r>
              <a:rPr lang="sv-SE" dirty="0"/>
              <a:t>Kan det här vara sant? Lär dig att bli källkritisk! </a:t>
            </a:r>
          </a:p>
        </p:txBody>
      </p:sp>
      <p:pic>
        <p:nvPicPr>
          <p:cNvPr id="5" name="Picture 4">
            <a:extLst>
              <a:ext uri="{FF2B5EF4-FFF2-40B4-BE49-F238E27FC236}">
                <a16:creationId xmlns:a16="http://schemas.microsoft.com/office/drawing/2014/main" id="{03D2ABB3-8287-2392-6231-5E3129AFB859}"/>
              </a:ext>
            </a:extLst>
          </p:cNvPr>
          <p:cNvPicPr>
            <a:picLocks noChangeAspect="1"/>
          </p:cNvPicPr>
          <p:nvPr/>
        </p:nvPicPr>
        <p:blipFill>
          <a:blip r:embed="rId3">
            <a:extLst>
              <a:ext uri="{28A0092B-C50C-407E-A947-70E740481C1C}">
                <a14:useLocalDpi xmlns:a14="http://schemas.microsoft.com/office/drawing/2010/main" val="0"/>
              </a:ext>
            </a:extLst>
          </a:blip>
          <a:srcRect l="27387" r="27387"/>
          <a:stretch/>
        </p:blipFill>
        <p:spPr>
          <a:xfrm>
            <a:off x="20" y="10"/>
            <a:ext cx="4654277" cy="6857990"/>
          </a:xfrm>
          <a:prstGeom prst="rect">
            <a:avLst/>
          </a:prstGeom>
        </p:spPr>
      </p:pic>
      <p:pic>
        <p:nvPicPr>
          <p:cNvPr id="10" name="Bildobjekt 9">
            <a:extLst>
              <a:ext uri="{FF2B5EF4-FFF2-40B4-BE49-F238E27FC236}">
                <a16:creationId xmlns:a16="http://schemas.microsoft.com/office/drawing/2014/main" id="{957CAE65-3F1E-EC88-0AFA-0B5DB60863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265562"/>
            <a:ext cx="4442732" cy="2675193"/>
          </a:xfrm>
          <a:prstGeom prst="rect">
            <a:avLst/>
          </a:prstGeom>
        </p:spPr>
      </p:pic>
    </p:spTree>
    <p:extLst>
      <p:ext uri="{BB962C8B-B14F-4D97-AF65-F5344CB8AC3E}">
        <p14:creationId xmlns:p14="http://schemas.microsoft.com/office/powerpoint/2010/main" val="3912637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5" descr="En bild som visar text, giraff, däggdjur, gräs&#10;&#10;Automatiskt genererad beskrivning">
            <a:extLst>
              <a:ext uri="{FF2B5EF4-FFF2-40B4-BE49-F238E27FC236}">
                <a16:creationId xmlns:a16="http://schemas.microsoft.com/office/drawing/2014/main" id="{48EDA6DD-AC65-1BFA-BA72-40390E17E778}"/>
              </a:ext>
            </a:extLst>
          </p:cNvPr>
          <p:cNvPicPr>
            <a:picLocks noChangeAspect="1"/>
          </p:cNvPicPr>
          <p:nvPr/>
        </p:nvPicPr>
        <p:blipFill>
          <a:blip r:embed="rId3"/>
          <a:stretch>
            <a:fillRect/>
          </a:stretch>
        </p:blipFill>
        <p:spPr>
          <a:xfrm>
            <a:off x="3200400" y="-94889"/>
            <a:ext cx="5237018" cy="6687560"/>
          </a:xfrm>
          <a:prstGeom prst="rect">
            <a:avLst/>
          </a:prstGeom>
        </p:spPr>
      </p:pic>
      <p:sp>
        <p:nvSpPr>
          <p:cNvPr id="6" name="textruta 5">
            <a:extLst>
              <a:ext uri="{FF2B5EF4-FFF2-40B4-BE49-F238E27FC236}">
                <a16:creationId xmlns:a16="http://schemas.microsoft.com/office/drawing/2014/main" id="{38DDF210-078F-1868-0900-CA2131B6B46B}"/>
              </a:ext>
            </a:extLst>
          </p:cNvPr>
          <p:cNvSpPr txBox="1"/>
          <p:nvPr/>
        </p:nvSpPr>
        <p:spPr>
          <a:xfrm>
            <a:off x="8541328" y="5576454"/>
            <a:ext cx="35952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sv-SE" dirty="0"/>
          </a:p>
        </p:txBody>
      </p:sp>
    </p:spTree>
    <p:extLst>
      <p:ext uri="{BB962C8B-B14F-4D97-AF65-F5344CB8AC3E}">
        <p14:creationId xmlns:p14="http://schemas.microsoft.com/office/powerpoint/2010/main" val="2149598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212467ED-E2CB-E08F-84F6-6092C7D541A5}"/>
              </a:ext>
            </a:extLst>
          </p:cNvPr>
          <p:cNvSpPr txBox="1"/>
          <p:nvPr/>
        </p:nvSpPr>
        <p:spPr>
          <a:xfrm>
            <a:off x="602673" y="6317672"/>
            <a:ext cx="1002376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sv-SE" dirty="0">
              <a:ea typeface="+mn-lt"/>
              <a:cs typeface="+mn-lt"/>
            </a:endParaRPr>
          </a:p>
        </p:txBody>
      </p:sp>
      <p:pic>
        <p:nvPicPr>
          <p:cNvPr id="5" name="Bildobjekt 5" descr="En bild som visar gräs, utomhus, fält, däggdjur&#10;&#10;Automatiskt genererad beskrivning">
            <a:extLst>
              <a:ext uri="{FF2B5EF4-FFF2-40B4-BE49-F238E27FC236}">
                <a16:creationId xmlns:a16="http://schemas.microsoft.com/office/drawing/2014/main" id="{490F0BFE-19C3-D779-9764-5F2FAF1D3D3C}"/>
              </a:ext>
            </a:extLst>
          </p:cNvPr>
          <p:cNvPicPr>
            <a:picLocks noChangeAspect="1"/>
          </p:cNvPicPr>
          <p:nvPr/>
        </p:nvPicPr>
        <p:blipFill rotWithShape="1">
          <a:blip r:embed="rId3"/>
          <a:srcRect r="-132" b="11959"/>
          <a:stretch/>
        </p:blipFill>
        <p:spPr>
          <a:xfrm>
            <a:off x="2265751" y="578382"/>
            <a:ext cx="8879707" cy="5005370"/>
          </a:xfrm>
          <a:prstGeom prst="rect">
            <a:avLst/>
          </a:prstGeom>
        </p:spPr>
      </p:pic>
      <p:pic>
        <p:nvPicPr>
          <p:cNvPr id="3" name="Bild 3" descr="Tummen upp med hel fyllning">
            <a:extLst>
              <a:ext uri="{FF2B5EF4-FFF2-40B4-BE49-F238E27FC236}">
                <a16:creationId xmlns:a16="http://schemas.microsoft.com/office/drawing/2014/main" id="{341A1789-0857-BA44-BEA0-F03D29E4332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7908" y="1166447"/>
            <a:ext cx="914400" cy="914400"/>
          </a:xfrm>
          <a:prstGeom prst="rect">
            <a:avLst/>
          </a:prstGeom>
        </p:spPr>
      </p:pic>
      <p:pic>
        <p:nvPicPr>
          <p:cNvPr id="7" name="Bild 6" descr="Tummen upp med hel fyllning">
            <a:extLst>
              <a:ext uri="{FF2B5EF4-FFF2-40B4-BE49-F238E27FC236}">
                <a16:creationId xmlns:a16="http://schemas.microsoft.com/office/drawing/2014/main" id="{C665E4EA-61CB-76B9-2661-F9FEFDB119A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1172307" y="1201615"/>
            <a:ext cx="914400" cy="914400"/>
          </a:xfrm>
          <a:prstGeom prst="rect">
            <a:avLst/>
          </a:prstGeom>
        </p:spPr>
      </p:pic>
      <p:sp>
        <p:nvSpPr>
          <p:cNvPr id="2" name="textruta 1">
            <a:extLst>
              <a:ext uri="{FF2B5EF4-FFF2-40B4-BE49-F238E27FC236}">
                <a16:creationId xmlns:a16="http://schemas.microsoft.com/office/drawing/2014/main" id="{9E94DDF6-EFDF-B614-DBCB-8584DD6D42DB}"/>
              </a:ext>
            </a:extLst>
          </p:cNvPr>
          <p:cNvSpPr txBox="1"/>
          <p:nvPr/>
        </p:nvSpPr>
        <p:spPr>
          <a:xfrm>
            <a:off x="5280660" y="5633287"/>
            <a:ext cx="252603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dirty="0"/>
              <a:t>En prickig svart zebra</a:t>
            </a:r>
          </a:p>
          <a:p>
            <a:pPr algn="l"/>
            <a:endParaRPr lang="sv-SE" dirty="0"/>
          </a:p>
        </p:txBody>
      </p:sp>
    </p:spTree>
    <p:extLst>
      <p:ext uri="{BB962C8B-B14F-4D97-AF65-F5344CB8AC3E}">
        <p14:creationId xmlns:p14="http://schemas.microsoft.com/office/powerpoint/2010/main" val="437653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a:extLst>
              <a:ext uri="{FF2B5EF4-FFF2-40B4-BE49-F238E27FC236}">
                <a16:creationId xmlns:a16="http://schemas.microsoft.com/office/drawing/2014/main" id="{DB7997C2-19B4-FEEC-DF46-813C1B7E156D}"/>
              </a:ext>
            </a:extLst>
          </p:cNvPr>
          <p:cNvSpPr txBox="1"/>
          <p:nvPr/>
        </p:nvSpPr>
        <p:spPr>
          <a:xfrm>
            <a:off x="3050637" y="4160147"/>
            <a:ext cx="9215217" cy="523220"/>
          </a:xfrm>
          <a:prstGeom prst="rect">
            <a:avLst/>
          </a:prstGeom>
          <a:noFill/>
        </p:spPr>
        <p:txBody>
          <a:bodyPr wrap="square" lIns="91440" tIns="45720" rIns="91440" bIns="45720" rtlCol="0" anchor="t">
            <a:spAutoFit/>
          </a:bodyPr>
          <a:lstStyle/>
          <a:p>
            <a:r>
              <a:rPr lang="sv-SE" sz="2800" b="1" dirty="0">
                <a:latin typeface="Segoe UI"/>
                <a:cs typeface="Segoe UI"/>
              </a:rPr>
              <a:t>Om det låter för bra för att vara sant är det nog det</a:t>
            </a:r>
          </a:p>
        </p:txBody>
      </p:sp>
      <p:pic>
        <p:nvPicPr>
          <p:cNvPr id="7" name="Bild 6" descr="Gråtande ansikte helt fyllt med hel fyllning">
            <a:extLst>
              <a:ext uri="{FF2B5EF4-FFF2-40B4-BE49-F238E27FC236}">
                <a16:creationId xmlns:a16="http://schemas.microsoft.com/office/drawing/2014/main" id="{D75BD5FA-A9EB-CEEF-54BC-A629607CBE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14444" y="3844659"/>
            <a:ext cx="1291293" cy="1267847"/>
          </a:xfrm>
          <a:prstGeom prst="rect">
            <a:avLst/>
          </a:prstGeom>
        </p:spPr>
      </p:pic>
      <p:sp>
        <p:nvSpPr>
          <p:cNvPr id="9" name="textruta 8">
            <a:extLst>
              <a:ext uri="{FF2B5EF4-FFF2-40B4-BE49-F238E27FC236}">
                <a16:creationId xmlns:a16="http://schemas.microsoft.com/office/drawing/2014/main" id="{10EEB568-348E-EABE-F28C-E868464F36C5}"/>
              </a:ext>
            </a:extLst>
          </p:cNvPr>
          <p:cNvSpPr txBox="1"/>
          <p:nvPr/>
        </p:nvSpPr>
        <p:spPr>
          <a:xfrm>
            <a:off x="3140906" y="2078622"/>
            <a:ext cx="3389873" cy="646331"/>
          </a:xfrm>
          <a:prstGeom prst="rect">
            <a:avLst/>
          </a:prstGeom>
          <a:noFill/>
        </p:spPr>
        <p:txBody>
          <a:bodyPr wrap="square" lIns="91440" tIns="45720" rIns="91440" bIns="45720" anchor="t">
            <a:spAutoFit/>
          </a:bodyPr>
          <a:lstStyle/>
          <a:p>
            <a:r>
              <a:rPr lang="sv-SE" sz="3600" b="1" dirty="0">
                <a:latin typeface="Segoe UI"/>
                <a:ea typeface="Calibri" panose="020F0502020204030204" pitchFamily="34" charset="0"/>
                <a:cs typeface="Segoe UI"/>
              </a:rPr>
              <a:t>Be </a:t>
            </a:r>
            <a:r>
              <a:rPr lang="sv-SE" sz="3600" b="1" dirty="0">
                <a:effectLst/>
                <a:latin typeface="Segoe UI"/>
                <a:ea typeface="Calibri" panose="020F0502020204030204" pitchFamily="34" charset="0"/>
                <a:cs typeface="Segoe UI"/>
              </a:rPr>
              <a:t>om </a:t>
            </a:r>
            <a:r>
              <a:rPr lang="sv-SE" sz="3600" b="1" dirty="0">
                <a:latin typeface="Segoe UI"/>
                <a:ea typeface="Calibri" panose="020F0502020204030204" pitchFamily="34" charset="0"/>
                <a:cs typeface="Segoe UI"/>
              </a:rPr>
              <a:t>hjälp</a:t>
            </a:r>
            <a:endParaRPr lang="sv-SE" sz="3600" dirty="0">
              <a:latin typeface="Segoe UI"/>
              <a:cs typeface="Segoe UI"/>
            </a:endParaRPr>
          </a:p>
        </p:txBody>
      </p:sp>
      <p:pic>
        <p:nvPicPr>
          <p:cNvPr id="11" name="Bild 10" descr="Frågor med hel fyllning">
            <a:extLst>
              <a:ext uri="{FF2B5EF4-FFF2-40B4-BE49-F238E27FC236}">
                <a16:creationId xmlns:a16="http://schemas.microsoft.com/office/drawing/2014/main" id="{90A84DD9-4E09-9F54-7830-746AA56018D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818690" y="1388809"/>
            <a:ext cx="1559169" cy="1559169"/>
          </a:xfrm>
          <a:prstGeom prst="rect">
            <a:avLst/>
          </a:prstGeom>
        </p:spPr>
      </p:pic>
    </p:spTree>
    <p:extLst>
      <p:ext uri="{BB962C8B-B14F-4D97-AF65-F5344CB8AC3E}">
        <p14:creationId xmlns:p14="http://schemas.microsoft.com/office/powerpoint/2010/main" val="2401441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4" descr="En bild som visar text, person, grupp, personer&#10;&#10;Automatiskt genererad beskrivning">
            <a:extLst>
              <a:ext uri="{FF2B5EF4-FFF2-40B4-BE49-F238E27FC236}">
                <a16:creationId xmlns:a16="http://schemas.microsoft.com/office/drawing/2014/main" id="{CF77E13F-BFAD-49E0-E9F5-696F4AE2C7F6}"/>
              </a:ext>
            </a:extLst>
          </p:cNvPr>
          <p:cNvPicPr>
            <a:picLocks noChangeAspect="1"/>
          </p:cNvPicPr>
          <p:nvPr/>
        </p:nvPicPr>
        <p:blipFill>
          <a:blip r:embed="rId3"/>
          <a:stretch>
            <a:fillRect/>
          </a:stretch>
        </p:blipFill>
        <p:spPr>
          <a:xfrm>
            <a:off x="-35169" y="1091249"/>
            <a:ext cx="6189784" cy="4030736"/>
          </a:xfrm>
          <a:prstGeom prst="rect">
            <a:avLst/>
          </a:prstGeom>
        </p:spPr>
      </p:pic>
      <p:pic>
        <p:nvPicPr>
          <p:cNvPr id="5" name="Bildobjekt 5" descr="En bild som visar text, byggnad, utomhus, väg&#10;&#10;Automatiskt genererad beskrivning">
            <a:extLst>
              <a:ext uri="{FF2B5EF4-FFF2-40B4-BE49-F238E27FC236}">
                <a16:creationId xmlns:a16="http://schemas.microsoft.com/office/drawing/2014/main" id="{DB6A1D87-3A85-AB41-73E1-C1AEAE9C1F0A}"/>
              </a:ext>
            </a:extLst>
          </p:cNvPr>
          <p:cNvPicPr>
            <a:picLocks noChangeAspect="1"/>
          </p:cNvPicPr>
          <p:nvPr/>
        </p:nvPicPr>
        <p:blipFill>
          <a:blip r:embed="rId4"/>
          <a:stretch>
            <a:fillRect/>
          </a:stretch>
        </p:blipFill>
        <p:spPr>
          <a:xfrm>
            <a:off x="6260122" y="1009764"/>
            <a:ext cx="5931877" cy="4111641"/>
          </a:xfrm>
          <a:prstGeom prst="rect">
            <a:avLst/>
          </a:prstGeom>
        </p:spPr>
      </p:pic>
    </p:spTree>
    <p:extLst>
      <p:ext uri="{BB962C8B-B14F-4D97-AF65-F5344CB8AC3E}">
        <p14:creationId xmlns:p14="http://schemas.microsoft.com/office/powerpoint/2010/main" val="141713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p 13">
            <a:extLst>
              <a:ext uri="{FF2B5EF4-FFF2-40B4-BE49-F238E27FC236}">
                <a16:creationId xmlns:a16="http://schemas.microsoft.com/office/drawing/2014/main" id="{F17A7E92-5FF6-02EE-9176-39398FBE7856}"/>
              </a:ext>
            </a:extLst>
          </p:cNvPr>
          <p:cNvGrpSpPr/>
          <p:nvPr/>
        </p:nvGrpSpPr>
        <p:grpSpPr>
          <a:xfrm>
            <a:off x="1605842" y="1046961"/>
            <a:ext cx="5175004" cy="1320237"/>
            <a:chOff x="1449046" y="1023134"/>
            <a:chExt cx="5175004" cy="1320237"/>
          </a:xfrm>
        </p:grpSpPr>
        <p:pic>
          <p:nvPicPr>
            <p:cNvPr id="2" name="Bild 1" descr="Hjälp med hel fyllning">
              <a:extLst>
                <a:ext uri="{FF2B5EF4-FFF2-40B4-BE49-F238E27FC236}">
                  <a16:creationId xmlns:a16="http://schemas.microsoft.com/office/drawing/2014/main" id="{6DD735C6-17C4-FAC3-EB5E-72A78455D62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49046" y="1023134"/>
              <a:ext cx="1320237" cy="1320237"/>
            </a:xfrm>
            <a:prstGeom prst="rect">
              <a:avLst/>
            </a:prstGeom>
          </p:spPr>
        </p:pic>
        <p:sp>
          <p:nvSpPr>
            <p:cNvPr id="3" name="textruta 2">
              <a:extLst>
                <a:ext uri="{FF2B5EF4-FFF2-40B4-BE49-F238E27FC236}">
                  <a16:creationId xmlns:a16="http://schemas.microsoft.com/office/drawing/2014/main" id="{14AEADDA-0209-BB41-A2EB-2C34D2EA022A}"/>
                </a:ext>
              </a:extLst>
            </p:cNvPr>
            <p:cNvSpPr txBox="1"/>
            <p:nvPr/>
          </p:nvSpPr>
          <p:spPr>
            <a:xfrm>
              <a:off x="2769283" y="1403161"/>
              <a:ext cx="3854767" cy="584775"/>
            </a:xfrm>
            <a:prstGeom prst="rect">
              <a:avLst/>
            </a:prstGeom>
            <a:noFill/>
          </p:spPr>
          <p:txBody>
            <a:bodyPr wrap="square" lIns="91440" tIns="45720" rIns="91440" bIns="45720" anchor="t">
              <a:spAutoFit/>
            </a:bodyPr>
            <a:lstStyle/>
            <a:p>
              <a:r>
                <a:rPr lang="sv-SE" sz="3200" b="1" dirty="0">
                  <a:latin typeface="Segoe UI"/>
                  <a:ea typeface="Calibri" panose="020F0502020204030204" pitchFamily="34" charset="0"/>
                  <a:cs typeface="Segoe UI"/>
                </a:rPr>
                <a:t>Varför</a:t>
              </a:r>
              <a:r>
                <a:rPr lang="sv-SE" sz="3200" b="1" dirty="0">
                  <a:effectLst/>
                  <a:latin typeface="Segoe UI"/>
                  <a:ea typeface="Calibri" panose="020F0502020204030204" pitchFamily="34" charset="0"/>
                  <a:cs typeface="Segoe UI"/>
                </a:rPr>
                <a:t>?</a:t>
              </a:r>
              <a:endParaRPr lang="sv-SE" sz="3200" dirty="0">
                <a:latin typeface="Segoe UI"/>
                <a:cs typeface="Segoe UI"/>
              </a:endParaRPr>
            </a:p>
          </p:txBody>
        </p:sp>
      </p:grpSp>
      <p:grpSp>
        <p:nvGrpSpPr>
          <p:cNvPr id="16" name="Grupp 15">
            <a:extLst>
              <a:ext uri="{FF2B5EF4-FFF2-40B4-BE49-F238E27FC236}">
                <a16:creationId xmlns:a16="http://schemas.microsoft.com/office/drawing/2014/main" id="{ED08E994-235C-944E-114A-A25C1A1A2DF7}"/>
              </a:ext>
            </a:extLst>
          </p:cNvPr>
          <p:cNvGrpSpPr/>
          <p:nvPr/>
        </p:nvGrpSpPr>
        <p:grpSpPr>
          <a:xfrm>
            <a:off x="1335179" y="4382565"/>
            <a:ext cx="10360520" cy="1428894"/>
            <a:chOff x="1680986" y="3547864"/>
            <a:chExt cx="10360520" cy="1428894"/>
          </a:xfrm>
        </p:grpSpPr>
        <p:sp>
          <p:nvSpPr>
            <p:cNvPr id="5" name="textruta 4">
              <a:extLst>
                <a:ext uri="{FF2B5EF4-FFF2-40B4-BE49-F238E27FC236}">
                  <a16:creationId xmlns:a16="http://schemas.microsoft.com/office/drawing/2014/main" id="{F8260082-8DA9-29F4-D0A0-DF103BE3B33A}"/>
                </a:ext>
              </a:extLst>
            </p:cNvPr>
            <p:cNvSpPr txBox="1"/>
            <p:nvPr/>
          </p:nvSpPr>
          <p:spPr>
            <a:xfrm>
              <a:off x="3109880" y="4090597"/>
              <a:ext cx="8931626" cy="523220"/>
            </a:xfrm>
            <a:prstGeom prst="rect">
              <a:avLst/>
            </a:prstGeom>
            <a:noFill/>
          </p:spPr>
          <p:txBody>
            <a:bodyPr wrap="square" lIns="91440" tIns="45720" rIns="91440" bIns="45720" rtlCol="0" anchor="t">
              <a:spAutoFit/>
            </a:bodyPr>
            <a:lstStyle/>
            <a:p>
              <a:r>
                <a:rPr lang="sv-SE" sz="2800" b="1" dirty="0">
                  <a:latin typeface="Segoe UI"/>
                  <a:cs typeface="Segoe UI"/>
                </a:rPr>
                <a:t>Om det låter för bra för att vara sant är det nog det</a:t>
              </a:r>
            </a:p>
          </p:txBody>
        </p:sp>
        <p:pic>
          <p:nvPicPr>
            <p:cNvPr id="7" name="Bild 6" descr="Gråtande ansikte helt fyllt med hel fyllning">
              <a:extLst>
                <a:ext uri="{FF2B5EF4-FFF2-40B4-BE49-F238E27FC236}">
                  <a16:creationId xmlns:a16="http://schemas.microsoft.com/office/drawing/2014/main" id="{CF0DE1E2-2372-B75D-E1D5-7AA191978EF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80986" y="3547864"/>
              <a:ext cx="1428894" cy="1428894"/>
            </a:xfrm>
            <a:prstGeom prst="rect">
              <a:avLst/>
            </a:prstGeom>
          </p:spPr>
        </p:pic>
      </p:grpSp>
      <p:grpSp>
        <p:nvGrpSpPr>
          <p:cNvPr id="15" name="Grupp 14">
            <a:extLst>
              <a:ext uri="{FF2B5EF4-FFF2-40B4-BE49-F238E27FC236}">
                <a16:creationId xmlns:a16="http://schemas.microsoft.com/office/drawing/2014/main" id="{98AD784D-0C11-339C-1AE1-DA07B0EC8FF0}"/>
              </a:ext>
            </a:extLst>
          </p:cNvPr>
          <p:cNvGrpSpPr/>
          <p:nvPr/>
        </p:nvGrpSpPr>
        <p:grpSpPr>
          <a:xfrm>
            <a:off x="1335179" y="2670262"/>
            <a:ext cx="7526798" cy="1428894"/>
            <a:chOff x="1432262" y="2136820"/>
            <a:chExt cx="7526798" cy="1428894"/>
          </a:xfrm>
        </p:grpSpPr>
        <p:sp>
          <p:nvSpPr>
            <p:cNvPr id="10" name="textruta 9">
              <a:extLst>
                <a:ext uri="{FF2B5EF4-FFF2-40B4-BE49-F238E27FC236}">
                  <a16:creationId xmlns:a16="http://schemas.microsoft.com/office/drawing/2014/main" id="{6312FB82-45EF-0C2D-BDCD-5EE1415958A3}"/>
                </a:ext>
              </a:extLst>
            </p:cNvPr>
            <p:cNvSpPr txBox="1"/>
            <p:nvPr/>
          </p:nvSpPr>
          <p:spPr>
            <a:xfrm>
              <a:off x="2861156" y="2838684"/>
              <a:ext cx="6097904" cy="584775"/>
            </a:xfrm>
            <a:prstGeom prst="rect">
              <a:avLst/>
            </a:prstGeom>
            <a:noFill/>
          </p:spPr>
          <p:txBody>
            <a:bodyPr wrap="square" lIns="91440" tIns="45720" rIns="91440" bIns="45720" anchor="t">
              <a:spAutoFit/>
            </a:bodyPr>
            <a:lstStyle/>
            <a:p>
              <a:r>
                <a:rPr lang="sv-SE" sz="3200" b="1" dirty="0">
                  <a:effectLst/>
                  <a:latin typeface="Segoe UI"/>
                  <a:ea typeface="Calibri" panose="020F0502020204030204" pitchFamily="34" charset="0"/>
                  <a:cs typeface="Segoe UI"/>
                </a:rPr>
                <a:t>Ta hjälp</a:t>
              </a:r>
              <a:endParaRPr lang="sv-SE" sz="3200" dirty="0">
                <a:latin typeface="Gill Sans MT" panose="020B0502020104020203"/>
                <a:cs typeface="Segoe UI"/>
              </a:endParaRPr>
            </a:p>
          </p:txBody>
        </p:sp>
        <p:pic>
          <p:nvPicPr>
            <p:cNvPr id="12" name="Bild 11" descr="Frågor med hel fyllning">
              <a:extLst>
                <a:ext uri="{FF2B5EF4-FFF2-40B4-BE49-F238E27FC236}">
                  <a16:creationId xmlns:a16="http://schemas.microsoft.com/office/drawing/2014/main" id="{C803239A-EF52-1C6D-68D5-BF5B3DF8B74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432262" y="2136820"/>
              <a:ext cx="1428894" cy="1428894"/>
            </a:xfrm>
            <a:prstGeom prst="rect">
              <a:avLst/>
            </a:prstGeom>
          </p:spPr>
        </p:pic>
      </p:grpSp>
    </p:spTree>
    <p:extLst>
      <p:ext uri="{BB962C8B-B14F-4D97-AF65-F5344CB8AC3E}">
        <p14:creationId xmlns:p14="http://schemas.microsoft.com/office/powerpoint/2010/main" val="2386983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0D1EE3A7-DE41-C3AE-B339-49C73B8130BC}"/>
              </a:ext>
            </a:extLst>
          </p:cNvPr>
          <p:cNvSpPr txBox="1"/>
          <p:nvPr/>
        </p:nvSpPr>
        <p:spPr>
          <a:xfrm>
            <a:off x="226959" y="119105"/>
            <a:ext cx="11752149" cy="80637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sv-SE" b="1" dirty="0">
                <a:solidFill>
                  <a:schemeClr val="accent2"/>
                </a:solidFill>
              </a:rPr>
              <a:t>Källor och bakgrund: </a:t>
            </a:r>
          </a:p>
          <a:p>
            <a:pPr marL="342900" indent="-342900">
              <a:buFont typeface="Arial"/>
              <a:buChar char="•"/>
            </a:pPr>
            <a:r>
              <a:rPr lang="sv-SE" sz="1200" b="1" dirty="0"/>
              <a:t>Sir </a:t>
            </a:r>
            <a:r>
              <a:rPr lang="sv-SE" sz="1200" b="1" dirty="0" err="1"/>
              <a:t>Vääs</a:t>
            </a:r>
            <a:endParaRPr lang="sv-SE" sz="1200" b="1" dirty="0"/>
          </a:p>
          <a:p>
            <a:r>
              <a:rPr lang="sv-SE" sz="1200" dirty="0">
                <a:ea typeface="+mn-lt"/>
                <a:cs typeface="+mn-lt"/>
              </a:rPr>
              <a:t>1. DJ Sir </a:t>
            </a:r>
            <a:r>
              <a:rPr lang="sv-SE" sz="1200" dirty="0" err="1">
                <a:ea typeface="+mn-lt"/>
                <a:cs typeface="+mn-lt"/>
              </a:rPr>
              <a:t>Vääs</a:t>
            </a:r>
            <a:r>
              <a:rPr lang="sv-SE" sz="1200" dirty="0">
                <a:ea typeface="+mn-lt"/>
                <a:cs typeface="+mn-lt"/>
              </a:rPr>
              <a:t>. </a:t>
            </a:r>
            <a:r>
              <a:rPr lang="sv-SE" sz="1200" dirty="0">
                <a:ea typeface="+mn-lt"/>
                <a:cs typeface="+mn-lt"/>
                <a:hlinkClick r:id="rId2"/>
              </a:rPr>
              <a:t>https://twitter.com/svartagulaAIK/status/1584107742507126784?s=20&amp;t=QS85wQzVeVapYmjGSipxyw</a:t>
            </a:r>
            <a:r>
              <a:rPr lang="sv-SE" sz="1200" dirty="0">
                <a:ea typeface="+mn-lt"/>
                <a:cs typeface="+mn-lt"/>
              </a:rPr>
              <a:t> (Hämtad 2022-11-23)</a:t>
            </a:r>
            <a:endParaRPr lang="en-US" sz="1200" dirty="0">
              <a:ea typeface="+mn-lt"/>
              <a:cs typeface="+mn-lt"/>
            </a:endParaRPr>
          </a:p>
          <a:p>
            <a:r>
              <a:rPr lang="sv-SE" sz="1200" dirty="0"/>
              <a:t>2. Sir </a:t>
            </a:r>
            <a:r>
              <a:rPr lang="sv-SE" sz="1200" dirty="0" err="1"/>
              <a:t>Vääs</a:t>
            </a:r>
            <a:r>
              <a:rPr lang="sv-SE" sz="1200" dirty="0"/>
              <a:t> och Harry Potter. </a:t>
            </a:r>
            <a:r>
              <a:rPr lang="sv-SE" sz="1200" dirty="0">
                <a:ea typeface="+mn-lt"/>
                <a:cs typeface="+mn-lt"/>
                <a:hlinkClick r:id="rId3"/>
              </a:rPr>
              <a:t>https://twitter.com/andersronmark/status/1584453485877084160?s=20&amp;t=QS85wQzVeVapYmjGSipxyw</a:t>
            </a:r>
            <a:r>
              <a:rPr lang="sv-SE" sz="1200" dirty="0">
                <a:ea typeface="+mn-lt"/>
                <a:cs typeface="+mn-lt"/>
              </a:rPr>
              <a:t> (Hämtad 2022-11-23)</a:t>
            </a:r>
          </a:p>
          <a:p>
            <a:r>
              <a:rPr lang="sv-SE" sz="1200" dirty="0">
                <a:solidFill>
                  <a:srgbClr val="AEC2D3"/>
                </a:solidFill>
              </a:rPr>
              <a:t>3. Sir </a:t>
            </a:r>
            <a:r>
              <a:rPr lang="sv-SE" sz="1200" dirty="0" err="1">
                <a:solidFill>
                  <a:srgbClr val="AEC2D3"/>
                </a:solidFill>
              </a:rPr>
              <a:t>Vääs</a:t>
            </a:r>
            <a:r>
              <a:rPr lang="sv-SE" sz="1200" dirty="0">
                <a:solidFill>
                  <a:srgbClr val="AEC2D3"/>
                </a:solidFill>
              </a:rPr>
              <a:t> simmar till Södermalm. </a:t>
            </a:r>
            <a:r>
              <a:rPr lang="sv-SE" sz="1200" dirty="0">
                <a:ea typeface="+mn-lt"/>
                <a:cs typeface="+mn-lt"/>
                <a:hlinkClick r:id="rId4"/>
              </a:rPr>
              <a:t>https://twitter.com/j_vilhelm/status/1584159283004182529?s=20&amp;t=QS85wQzVeVapYmjGSipxyw</a:t>
            </a:r>
            <a:r>
              <a:rPr lang="sv-SE" sz="1200" dirty="0">
                <a:ea typeface="+mn-lt"/>
                <a:cs typeface="+mn-lt"/>
              </a:rPr>
              <a:t> (Hämtad 2022-11-23)</a:t>
            </a:r>
            <a:endParaRPr lang="sv-SE" sz="1200" dirty="0">
              <a:solidFill>
                <a:srgbClr val="AEC2D3"/>
              </a:solidFill>
            </a:endParaRPr>
          </a:p>
          <a:p>
            <a:endParaRPr lang="sv-SE" sz="1200" dirty="0"/>
          </a:p>
          <a:p>
            <a:pPr marL="285750" indent="-285750">
              <a:buFont typeface="Arial"/>
              <a:buChar char="•"/>
            </a:pPr>
            <a:r>
              <a:rPr lang="sv-SE" sz="1200" b="1" dirty="0"/>
              <a:t>Lejon och barn</a:t>
            </a:r>
            <a:endParaRPr lang="sv-SE" sz="1200" b="1"/>
          </a:p>
          <a:p>
            <a:r>
              <a:rPr lang="sv-SE" sz="1200" dirty="0"/>
              <a:t>Fotokälla: </a:t>
            </a:r>
            <a:r>
              <a:rPr lang="sv-SE" sz="1200" dirty="0">
                <a:hlinkClick r:id="rId5"/>
              </a:rPr>
              <a:t>Lejon</a:t>
            </a:r>
            <a:r>
              <a:rPr lang="sv-SE" sz="1200" dirty="0">
                <a:ea typeface="+mn-lt"/>
                <a:cs typeface="+mn-lt"/>
                <a:hlinkClick r:id="rId5"/>
              </a:rPr>
              <a:t> Ryta Afrika - </a:t>
            </a:r>
            <a:r>
              <a:rPr lang="sv-SE" sz="1200" dirty="0">
                <a:hlinkClick r:id="rId5">
                  <a:extLst>
                    <a:ext uri="{A12FA001-AC4F-418D-AE19-62706E023703}">
                      <ahyp:hlinkClr xmlns:ahyp="http://schemas.microsoft.com/office/drawing/2018/hyperlinkcolor" val="tx"/>
                    </a:ext>
                  </a:extLst>
                </a:hlinkClick>
              </a:rPr>
              <a:t>Gratis</a:t>
            </a:r>
            <a:r>
              <a:rPr lang="sv-SE" sz="1200" dirty="0">
                <a:ea typeface="+mn-lt"/>
                <a:cs typeface="+mn-lt"/>
                <a:hlinkClick r:id="rId5"/>
              </a:rPr>
              <a:t> foto på Pixabay</a:t>
            </a:r>
            <a:r>
              <a:rPr lang="sv-SE" sz="1200" dirty="0">
                <a:hlinkClick r:id="rId5"/>
              </a:rPr>
              <a:t> </a:t>
            </a:r>
            <a:r>
              <a:rPr lang="sv-SE" sz="1200" dirty="0"/>
              <a:t>(Hämtad 2022-11-23)</a:t>
            </a:r>
          </a:p>
          <a:p>
            <a:r>
              <a:rPr lang="sv-SE" sz="1200" dirty="0"/>
              <a:t>Upphovsman: </a:t>
            </a:r>
            <a:r>
              <a:rPr lang="sv-SE" sz="1200" dirty="0">
                <a:hlinkClick r:id="rId6"/>
              </a:rPr>
              <a:t>SarahRichterArt</a:t>
            </a:r>
            <a:r>
              <a:rPr lang="sv-SE" sz="1200" dirty="0">
                <a:ea typeface="+mn-lt"/>
                <a:cs typeface="+mn-lt"/>
                <a:hlinkClick r:id="rId6"/>
              </a:rPr>
              <a:t> | Pixabay</a:t>
            </a:r>
            <a:endParaRPr lang="sv-SE" sz="1200" dirty="0"/>
          </a:p>
          <a:p>
            <a:endParaRPr lang="sv-SE" sz="1200" b="1" dirty="0"/>
          </a:p>
          <a:p>
            <a:pPr marL="285750" indent="-285750">
              <a:buFont typeface="Arial"/>
              <a:buChar char="•"/>
            </a:pPr>
            <a:r>
              <a:rPr lang="sv-SE" sz="1200" b="1" dirty="0" err="1">
                <a:ea typeface="+mn-lt"/>
                <a:cs typeface="+mn-lt"/>
              </a:rPr>
              <a:t>Ugglespindeln</a:t>
            </a:r>
            <a:endParaRPr lang="sv-SE" sz="1200" b="1" dirty="0">
              <a:ea typeface="+mn-lt"/>
              <a:cs typeface="+mn-lt"/>
            </a:endParaRPr>
          </a:p>
          <a:p>
            <a:r>
              <a:rPr lang="sv-SE" sz="1200" dirty="0">
                <a:ea typeface="+mn-lt"/>
                <a:cs typeface="+mn-lt"/>
              </a:rPr>
              <a:t>Fotokälla: </a:t>
            </a:r>
            <a:r>
              <a:rPr lang="sv-SE" sz="1200" dirty="0">
                <a:ea typeface="+mn-lt"/>
                <a:cs typeface="+mn-lt"/>
                <a:hlinkClick r:id="rId7"/>
              </a:rPr>
              <a:t>Speule Spindel Hoppning Spider - Gratis foto på Pixabay </a:t>
            </a:r>
            <a:r>
              <a:rPr lang="sv-SE" sz="1200" dirty="0">
                <a:ea typeface="+mn-lt"/>
                <a:cs typeface="+mn-lt"/>
              </a:rPr>
              <a:t>(Hämtad 2022-11-23)</a:t>
            </a:r>
            <a:endParaRPr lang="en-US" sz="1200" dirty="0">
              <a:ea typeface="+mn-lt"/>
              <a:cs typeface="+mn-lt"/>
            </a:endParaRPr>
          </a:p>
          <a:p>
            <a:r>
              <a:rPr lang="sv-SE" sz="1200" dirty="0">
                <a:ea typeface="+mn-lt"/>
                <a:cs typeface="+mn-lt"/>
              </a:rPr>
              <a:t>Upphovsman: </a:t>
            </a:r>
            <a:r>
              <a:rPr lang="sv-SE" sz="1200" dirty="0">
                <a:ea typeface="+mn-lt"/>
                <a:cs typeface="+mn-lt"/>
                <a:hlinkClick r:id="rId6"/>
              </a:rPr>
              <a:t>SarahRichterArt</a:t>
            </a:r>
            <a:r>
              <a:rPr lang="sv-SE" sz="1200" dirty="0">
                <a:hlinkClick r:id="rId6"/>
              </a:rPr>
              <a:t> | Pixabay</a:t>
            </a:r>
            <a:endParaRPr lang="sv-SE" sz="1200" dirty="0">
              <a:ea typeface="+mn-lt"/>
              <a:cs typeface="+mn-lt"/>
            </a:endParaRPr>
          </a:p>
          <a:p>
            <a:endParaRPr lang="sv-SE" sz="1200" dirty="0">
              <a:ea typeface="+mn-lt"/>
              <a:cs typeface="+mn-lt"/>
            </a:endParaRPr>
          </a:p>
          <a:p>
            <a:pPr marL="285750" indent="-285750">
              <a:buFont typeface="Arial"/>
              <a:buChar char="•"/>
            </a:pPr>
            <a:r>
              <a:rPr lang="sv-SE" sz="1200" b="1" dirty="0">
                <a:ea typeface="+mn-lt"/>
                <a:cs typeface="+mn-lt"/>
              </a:rPr>
              <a:t>En gullig isbjörnsbebis</a:t>
            </a:r>
          </a:p>
          <a:p>
            <a:r>
              <a:rPr lang="sv-SE" sz="1200" dirty="0">
                <a:ea typeface="+mn-lt"/>
                <a:cs typeface="+mn-lt"/>
              </a:rPr>
              <a:t>Bild 1) </a:t>
            </a:r>
            <a:r>
              <a:rPr lang="en-US" sz="1200" dirty="0" err="1">
                <a:ea typeface="+mn-lt"/>
                <a:cs typeface="+mn-lt"/>
              </a:rPr>
              <a:t>Fotokälla</a:t>
            </a:r>
            <a:r>
              <a:rPr lang="en-US" sz="1200" dirty="0">
                <a:ea typeface="+mn-lt"/>
                <a:cs typeface="+mn-lt"/>
              </a:rPr>
              <a:t> </a:t>
            </a:r>
            <a:r>
              <a:rPr lang="en-US" sz="1200" dirty="0" err="1">
                <a:ea typeface="+mn-lt"/>
                <a:cs typeface="+mn-lt"/>
              </a:rPr>
              <a:t>och</a:t>
            </a:r>
            <a:r>
              <a:rPr lang="en-US" sz="1200" dirty="0">
                <a:ea typeface="+mn-lt"/>
                <a:cs typeface="+mn-lt"/>
              </a:rPr>
              <a:t> </a:t>
            </a:r>
            <a:r>
              <a:rPr lang="en-US" sz="1200" dirty="0" err="1">
                <a:ea typeface="+mn-lt"/>
                <a:cs typeface="+mn-lt"/>
              </a:rPr>
              <a:t>bakgrund</a:t>
            </a:r>
            <a:r>
              <a:rPr lang="en-US" sz="1200" dirty="0">
                <a:ea typeface="+mn-lt"/>
                <a:cs typeface="+mn-lt"/>
              </a:rPr>
              <a:t>: </a:t>
            </a:r>
            <a:r>
              <a:rPr lang="en-US" sz="1200" dirty="0">
                <a:ea typeface="+mn-lt"/>
                <a:cs typeface="+mn-lt"/>
                <a:hlinkClick r:id="rId8"/>
              </a:rPr>
              <a:t>Fact check: Facebook users mistake toy for newborn polar bear cub (usatoday.com)  (</a:t>
            </a:r>
            <a:r>
              <a:rPr lang="en-US" sz="1200" dirty="0" err="1">
                <a:ea typeface="+mn-lt"/>
                <a:cs typeface="+mn-lt"/>
              </a:rPr>
              <a:t>Hämtad</a:t>
            </a:r>
            <a:r>
              <a:rPr lang="en-US" sz="1200" dirty="0">
                <a:ea typeface="+mn-lt"/>
                <a:cs typeface="+mn-lt"/>
              </a:rPr>
              <a:t>: 2022-11-23)</a:t>
            </a:r>
            <a:endParaRPr lang="sv-SE" sz="1200"/>
          </a:p>
          <a:p>
            <a:r>
              <a:rPr lang="sv-SE" sz="1200" dirty="0">
                <a:ea typeface="+mn-lt"/>
                <a:cs typeface="+mn-lt"/>
              </a:rPr>
              <a:t>Bild 2) </a:t>
            </a:r>
            <a:r>
              <a:rPr lang="en-US" sz="1200" dirty="0" err="1">
                <a:ea typeface="+mn-lt"/>
                <a:cs typeface="+mn-lt"/>
              </a:rPr>
              <a:t>Fotokälla</a:t>
            </a:r>
            <a:r>
              <a:rPr lang="en-US" sz="1200" dirty="0">
                <a:ea typeface="+mn-lt"/>
                <a:cs typeface="+mn-lt"/>
              </a:rPr>
              <a:t> </a:t>
            </a:r>
            <a:r>
              <a:rPr lang="en-US" sz="1200" dirty="0" err="1">
                <a:ea typeface="+mn-lt"/>
                <a:cs typeface="+mn-lt"/>
              </a:rPr>
              <a:t>och</a:t>
            </a:r>
            <a:r>
              <a:rPr lang="en-US" sz="1200" dirty="0">
                <a:ea typeface="+mn-lt"/>
                <a:cs typeface="+mn-lt"/>
              </a:rPr>
              <a:t> </a:t>
            </a:r>
            <a:r>
              <a:rPr lang="en-US" sz="1200" dirty="0" err="1">
                <a:ea typeface="+mn-lt"/>
                <a:cs typeface="+mn-lt"/>
              </a:rPr>
              <a:t>bakgrund</a:t>
            </a:r>
            <a:r>
              <a:rPr lang="en-US" sz="1200" dirty="0">
                <a:ea typeface="+mn-lt"/>
                <a:cs typeface="+mn-lt"/>
              </a:rPr>
              <a:t>: </a:t>
            </a:r>
            <a:r>
              <a:rPr lang="en-US" sz="1200" dirty="0">
                <a:ea typeface="+mn-lt"/>
                <a:cs typeface="+mn-lt"/>
                <a:hlinkClick r:id="rId8"/>
              </a:rPr>
              <a:t>Fact check: Facebook users mistake toy for newborn polar bear cub (usatoday.com)  (</a:t>
            </a:r>
            <a:r>
              <a:rPr lang="en-US" sz="1200" dirty="0" err="1">
                <a:ea typeface="+mn-lt"/>
                <a:cs typeface="+mn-lt"/>
              </a:rPr>
              <a:t>Hämtad</a:t>
            </a:r>
            <a:r>
              <a:rPr lang="en-US" sz="1200" dirty="0">
                <a:ea typeface="+mn-lt"/>
                <a:cs typeface="+mn-lt"/>
              </a:rPr>
              <a:t>: 2022-11-23)</a:t>
            </a:r>
            <a:endParaRPr lang="sv-SE" sz="1200" dirty="0">
              <a:ea typeface="+mn-lt"/>
              <a:cs typeface="+mn-lt"/>
            </a:endParaRPr>
          </a:p>
          <a:p>
            <a:endParaRPr lang="sv-SE" sz="1200" dirty="0">
              <a:ea typeface="+mn-lt"/>
              <a:cs typeface="+mn-lt"/>
            </a:endParaRPr>
          </a:p>
          <a:p>
            <a:pPr marL="285750" indent="-285750">
              <a:buFont typeface="Arial"/>
              <a:buChar char="•"/>
            </a:pPr>
            <a:r>
              <a:rPr lang="sv-SE" sz="1200" b="1" dirty="0">
                <a:ea typeface="+mn-lt"/>
                <a:cs typeface="+mn-lt"/>
              </a:rPr>
              <a:t>Dvärggiraff</a:t>
            </a:r>
          </a:p>
          <a:p>
            <a:r>
              <a:rPr lang="sv-SE" sz="1200" dirty="0">
                <a:ea typeface="+mn-lt"/>
                <a:cs typeface="+mn-lt"/>
              </a:rPr>
              <a:t>Bild 1) </a:t>
            </a:r>
            <a:r>
              <a:rPr lang="en-US" sz="1200" dirty="0" err="1">
                <a:ea typeface="+mn-lt"/>
                <a:cs typeface="+mn-lt"/>
              </a:rPr>
              <a:t>Fotokälla</a:t>
            </a:r>
            <a:r>
              <a:rPr lang="en-US" sz="1200" dirty="0">
                <a:ea typeface="+mn-lt"/>
                <a:cs typeface="+mn-lt"/>
              </a:rPr>
              <a:t> </a:t>
            </a:r>
            <a:r>
              <a:rPr lang="en-US" sz="1200" dirty="0" err="1">
                <a:ea typeface="+mn-lt"/>
                <a:cs typeface="+mn-lt"/>
              </a:rPr>
              <a:t>och</a:t>
            </a:r>
            <a:r>
              <a:rPr lang="en-US" sz="1200" dirty="0">
                <a:ea typeface="+mn-lt"/>
                <a:cs typeface="+mn-lt"/>
              </a:rPr>
              <a:t> </a:t>
            </a:r>
            <a:r>
              <a:rPr lang="en-US" sz="1200" dirty="0" err="1">
                <a:ea typeface="+mn-lt"/>
                <a:cs typeface="+mn-lt"/>
              </a:rPr>
              <a:t>bakgrund</a:t>
            </a:r>
            <a:r>
              <a:rPr lang="en-US" sz="1200" dirty="0">
                <a:ea typeface="+mn-lt"/>
                <a:cs typeface="+mn-lt"/>
              </a:rPr>
              <a:t>: </a:t>
            </a:r>
            <a:r>
              <a:rPr lang="en-US" sz="1200" dirty="0">
                <a:ea typeface="+mn-lt"/>
                <a:cs typeface="+mn-lt"/>
                <a:hlinkClick r:id="rId9"/>
              </a:rPr>
              <a:t>Is This a Picture of an Unusually Short Giraffe? | Snopes.com </a:t>
            </a:r>
            <a:r>
              <a:rPr lang="en-US" sz="1200" dirty="0">
                <a:ea typeface="+mn-lt"/>
                <a:cs typeface="+mn-lt"/>
              </a:rPr>
              <a:t>(</a:t>
            </a:r>
            <a:r>
              <a:rPr lang="en-US" sz="1200" dirty="0" err="1">
                <a:ea typeface="+mn-lt"/>
                <a:cs typeface="+mn-lt"/>
              </a:rPr>
              <a:t>Hämtad</a:t>
            </a:r>
            <a:r>
              <a:rPr lang="en-US" sz="1200" dirty="0">
                <a:ea typeface="+mn-lt"/>
                <a:cs typeface="+mn-lt"/>
              </a:rPr>
              <a:t> 2022-11-23)</a:t>
            </a:r>
            <a:endParaRPr lang="sv-SE" sz="1200" dirty="0"/>
          </a:p>
          <a:p>
            <a:r>
              <a:rPr lang="sv-SE" sz="1200" dirty="0">
                <a:ea typeface="+mn-lt"/>
                <a:cs typeface="+mn-lt"/>
              </a:rPr>
              <a:t>Bild 2) </a:t>
            </a:r>
            <a:r>
              <a:rPr lang="en-US" sz="1200" dirty="0" err="1">
                <a:ea typeface="+mn-lt"/>
                <a:cs typeface="+mn-lt"/>
              </a:rPr>
              <a:t>Fotokälla</a:t>
            </a:r>
            <a:r>
              <a:rPr lang="en-US" sz="1200" dirty="0">
                <a:ea typeface="+mn-lt"/>
                <a:cs typeface="+mn-lt"/>
              </a:rPr>
              <a:t>: </a:t>
            </a:r>
            <a:r>
              <a:rPr lang="en-US" sz="1200" dirty="0">
                <a:ea typeface="+mn-lt"/>
                <a:cs typeface="+mn-lt"/>
                <a:hlinkClick r:id="rId10"/>
              </a:rPr>
              <a:t>How a Dwarf Giraffe Discovery Surprised Scientists - The New York Times (nytimes.com) </a:t>
            </a:r>
            <a:r>
              <a:rPr lang="en-US" sz="1200" dirty="0">
                <a:ea typeface="+mn-lt"/>
                <a:cs typeface="+mn-lt"/>
              </a:rPr>
              <a:t>(</a:t>
            </a:r>
            <a:r>
              <a:rPr lang="en-US" sz="1200" dirty="0" err="1">
                <a:ea typeface="+mn-lt"/>
                <a:cs typeface="+mn-lt"/>
              </a:rPr>
              <a:t>Hämtad</a:t>
            </a:r>
            <a:r>
              <a:rPr lang="en-US" sz="1200" dirty="0">
                <a:ea typeface="+mn-lt"/>
                <a:cs typeface="+mn-lt"/>
              </a:rPr>
              <a:t> 2022-11-23)</a:t>
            </a:r>
          </a:p>
          <a:p>
            <a:endParaRPr lang="sv-SE" sz="1200" dirty="0">
              <a:ea typeface="+mn-lt"/>
              <a:cs typeface="+mn-lt"/>
            </a:endParaRPr>
          </a:p>
          <a:p>
            <a:pPr marL="285750" indent="-285750">
              <a:buFont typeface="Arial"/>
              <a:buChar char="•"/>
            </a:pPr>
            <a:r>
              <a:rPr lang="sv-SE" sz="1200" b="1" dirty="0"/>
              <a:t>Prickig svart zebra</a:t>
            </a:r>
          </a:p>
          <a:p>
            <a:r>
              <a:rPr lang="sv-SE" sz="1200" dirty="0">
                <a:ea typeface="+mn-lt"/>
                <a:cs typeface="+mn-lt"/>
              </a:rPr>
              <a:t>Fotokälla: </a:t>
            </a:r>
            <a:r>
              <a:rPr lang="sv-SE" sz="1200" dirty="0">
                <a:ea typeface="+mn-lt"/>
                <a:cs typeface="+mn-lt"/>
                <a:hlinkClick r:id="rId11"/>
              </a:rPr>
              <a:t>Rare Zebra Foal With Polka Dots Spotted In Kenya (forbes.com)</a:t>
            </a:r>
            <a:r>
              <a:rPr lang="sv-SE" sz="1200" dirty="0">
                <a:ea typeface="+mn-lt"/>
                <a:cs typeface="+mn-lt"/>
              </a:rPr>
              <a:t> (Hämtad 2022-11-23)</a:t>
            </a:r>
          </a:p>
          <a:p>
            <a:r>
              <a:rPr lang="sv-SE" sz="1200" dirty="0">
                <a:ea typeface="+mn-lt"/>
                <a:cs typeface="+mn-lt"/>
              </a:rPr>
              <a:t>Fotograf: Frank Liu</a:t>
            </a:r>
            <a:endParaRPr lang="sv-SE" sz="1200" dirty="0"/>
          </a:p>
          <a:p>
            <a:r>
              <a:rPr lang="sv-SE" sz="1200" dirty="0">
                <a:ea typeface="+mn-lt"/>
                <a:cs typeface="+mn-lt"/>
              </a:rPr>
              <a:t>Mer bakgrund: </a:t>
            </a:r>
          </a:p>
          <a:p>
            <a:r>
              <a:rPr lang="sv-SE" sz="1200" dirty="0">
                <a:ea typeface="+mn-lt"/>
                <a:cs typeface="+mn-lt"/>
                <a:hlinkClick r:id="rId12"/>
              </a:rPr>
              <a:t>Rare polka-dotted zebra foal photographed in Kenya (nationalgeographic.com)</a:t>
            </a:r>
            <a:endParaRPr lang="sv-SE" sz="1200" dirty="0"/>
          </a:p>
          <a:p>
            <a:r>
              <a:rPr lang="en-US" sz="1200" dirty="0">
                <a:ea typeface="+mn-lt"/>
                <a:cs typeface="+mn-lt"/>
                <a:hlinkClick r:id="rId11"/>
              </a:rPr>
              <a:t>Rare Zebra Foal With Polka Dots Spotted In Kenya (forbes.com)</a:t>
            </a:r>
            <a:endParaRPr lang="en-US" sz="1200" dirty="0">
              <a:ea typeface="+mn-lt"/>
              <a:cs typeface="+mn-lt"/>
            </a:endParaRPr>
          </a:p>
          <a:p>
            <a:r>
              <a:rPr lang="en-US" sz="1200" dirty="0">
                <a:ea typeface="+mn-lt"/>
                <a:cs typeface="+mn-lt"/>
                <a:hlinkClick r:id="rId13"/>
              </a:rPr>
              <a:t>A Zebra with Dots Instead of Stripes? | Snopes.com</a:t>
            </a:r>
            <a:endParaRPr lang="sv-SE" sz="1200" dirty="0"/>
          </a:p>
          <a:p>
            <a:endParaRPr lang="sv-SE" sz="1600" dirty="0"/>
          </a:p>
          <a:p>
            <a:pPr marL="285750" indent="-285750">
              <a:buFont typeface="Arial"/>
              <a:buChar char="•"/>
            </a:pPr>
            <a:r>
              <a:rPr lang="sv-SE" sz="1200" b="1" dirty="0"/>
              <a:t>Bilderna med kö</a:t>
            </a:r>
          </a:p>
          <a:p>
            <a:r>
              <a:rPr lang="sv-SE" sz="1200" dirty="0"/>
              <a:t>Fotokälla: </a:t>
            </a:r>
            <a:r>
              <a:rPr lang="sv-SE" sz="1200" dirty="0">
                <a:hlinkClick r:id="rId14">
                  <a:extLst>
                    <a:ext uri="{A12FA001-AC4F-418D-AE19-62706E023703}">
                      <ahyp:hlinkClr xmlns:ahyp="http://schemas.microsoft.com/office/drawing/2018/hyperlinkcolor" val="tx"/>
                    </a:ext>
                  </a:extLst>
                </a:hlinkClick>
              </a:rPr>
              <a:t>Hvor tæt er folk på hinanden? Disse billeder er taget samtidig, men viser to meget forskellige ting - TV 2 </a:t>
            </a:r>
            <a:r>
              <a:rPr lang="sv-SE" sz="1200" dirty="0"/>
              <a:t>(Hämtad 2022-11-24)</a:t>
            </a:r>
          </a:p>
          <a:p>
            <a:r>
              <a:rPr lang="sv-SE" sz="1200" dirty="0"/>
              <a:t>Fotograf: Foto: </a:t>
            </a:r>
            <a:r>
              <a:rPr lang="sv-SE" sz="1200" dirty="0" err="1"/>
              <a:t>Ólafur</a:t>
            </a:r>
            <a:r>
              <a:rPr lang="sv-SE" sz="1200" dirty="0"/>
              <a:t> Steinar Gestsson / Ritzau </a:t>
            </a:r>
            <a:r>
              <a:rPr lang="sv-SE" sz="1200" dirty="0" err="1"/>
              <a:t>Scanpix</a:t>
            </a:r>
            <a:endParaRPr lang="sv-SE" sz="1200"/>
          </a:p>
          <a:p>
            <a:endParaRPr lang="sv-SE" sz="1600" dirty="0"/>
          </a:p>
          <a:p>
            <a:endParaRPr lang="sv-SE" sz="1600" dirty="0"/>
          </a:p>
          <a:p>
            <a:endParaRPr lang="sv-SE" sz="1600" b="1" dirty="0"/>
          </a:p>
          <a:p>
            <a:endParaRPr lang="sv-SE" sz="1600" b="1" dirty="0"/>
          </a:p>
          <a:p>
            <a:endParaRPr lang="sv-SE" sz="1600" b="1" dirty="0"/>
          </a:p>
          <a:p>
            <a:endParaRPr lang="sv-SE" sz="1600" dirty="0"/>
          </a:p>
          <a:p>
            <a:endParaRPr lang="sv-SE" sz="1600" dirty="0"/>
          </a:p>
        </p:txBody>
      </p:sp>
    </p:spTree>
    <p:extLst>
      <p:ext uri="{BB962C8B-B14F-4D97-AF65-F5344CB8AC3E}">
        <p14:creationId xmlns:p14="http://schemas.microsoft.com/office/powerpoint/2010/main" val="1478253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4" descr="En bild som visar text, vatten, skärmbild&#10;&#10;Automatiskt genererad beskrivning">
            <a:extLst>
              <a:ext uri="{FF2B5EF4-FFF2-40B4-BE49-F238E27FC236}">
                <a16:creationId xmlns:a16="http://schemas.microsoft.com/office/drawing/2014/main" id="{6FD7AEDE-FCEE-D28A-013F-E93B5437CA32}"/>
              </a:ext>
            </a:extLst>
          </p:cNvPr>
          <p:cNvPicPr>
            <a:picLocks noChangeAspect="1"/>
          </p:cNvPicPr>
          <p:nvPr/>
        </p:nvPicPr>
        <p:blipFill>
          <a:blip r:embed="rId3"/>
          <a:stretch>
            <a:fillRect/>
          </a:stretch>
        </p:blipFill>
        <p:spPr>
          <a:xfrm>
            <a:off x="7045568" y="-44153"/>
            <a:ext cx="4454770" cy="3663842"/>
          </a:xfrm>
          <a:prstGeom prst="rect">
            <a:avLst/>
          </a:prstGeom>
        </p:spPr>
      </p:pic>
      <p:pic>
        <p:nvPicPr>
          <p:cNvPr id="6" name="Bildobjekt 6" descr="En bild som visar text, person, inomhus, skärmbild&#10;&#10;Automatiskt genererad beskrivning">
            <a:extLst>
              <a:ext uri="{FF2B5EF4-FFF2-40B4-BE49-F238E27FC236}">
                <a16:creationId xmlns:a16="http://schemas.microsoft.com/office/drawing/2014/main" id="{873354BB-FB99-12CB-F5BC-CD960D5208CD}"/>
              </a:ext>
            </a:extLst>
          </p:cNvPr>
          <p:cNvPicPr>
            <a:picLocks noChangeAspect="1"/>
          </p:cNvPicPr>
          <p:nvPr/>
        </p:nvPicPr>
        <p:blipFill>
          <a:blip r:embed="rId4"/>
          <a:stretch>
            <a:fillRect/>
          </a:stretch>
        </p:blipFill>
        <p:spPr>
          <a:xfrm>
            <a:off x="3106616" y="3347261"/>
            <a:ext cx="3985846" cy="3469385"/>
          </a:xfrm>
          <a:prstGeom prst="rect">
            <a:avLst/>
          </a:prstGeom>
        </p:spPr>
      </p:pic>
      <p:pic>
        <p:nvPicPr>
          <p:cNvPr id="7" name="Bildobjekt 7" descr="En bild som visar text, lila&#10;&#10;Automatiskt genererad beskrivning">
            <a:extLst>
              <a:ext uri="{FF2B5EF4-FFF2-40B4-BE49-F238E27FC236}">
                <a16:creationId xmlns:a16="http://schemas.microsoft.com/office/drawing/2014/main" id="{94D104F3-5299-E1D9-1CC6-86FAAC96B680}"/>
              </a:ext>
            </a:extLst>
          </p:cNvPr>
          <p:cNvPicPr>
            <a:picLocks noChangeAspect="1"/>
          </p:cNvPicPr>
          <p:nvPr/>
        </p:nvPicPr>
        <p:blipFill>
          <a:blip r:embed="rId5"/>
          <a:stretch>
            <a:fillRect/>
          </a:stretch>
        </p:blipFill>
        <p:spPr>
          <a:xfrm>
            <a:off x="691664" y="70430"/>
            <a:ext cx="4454769" cy="3358570"/>
          </a:xfrm>
          <a:prstGeom prst="rect">
            <a:avLst/>
          </a:prstGeom>
        </p:spPr>
      </p:pic>
    </p:spTree>
    <p:extLst>
      <p:ext uri="{BB962C8B-B14F-4D97-AF65-F5344CB8AC3E}">
        <p14:creationId xmlns:p14="http://schemas.microsoft.com/office/powerpoint/2010/main" val="3469816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descr="En bild som visar text, vatten, skärmbild&#10;&#10;Automatiskt genererad beskrivning">
            <a:extLst>
              <a:ext uri="{FF2B5EF4-FFF2-40B4-BE49-F238E27FC236}">
                <a16:creationId xmlns:a16="http://schemas.microsoft.com/office/drawing/2014/main" id="{3E52996E-D090-FEBB-4EEF-4A46CBEF2528}"/>
              </a:ext>
            </a:extLst>
          </p:cNvPr>
          <p:cNvPicPr>
            <a:picLocks noChangeAspect="1"/>
          </p:cNvPicPr>
          <p:nvPr/>
        </p:nvPicPr>
        <p:blipFill rotWithShape="1">
          <a:blip r:embed="rId3"/>
          <a:srcRect l="11842" t="18590" b="-321"/>
          <a:stretch/>
        </p:blipFill>
        <p:spPr>
          <a:xfrm>
            <a:off x="2520460" y="248924"/>
            <a:ext cx="7831016" cy="5972151"/>
          </a:xfrm>
          <a:prstGeom prst="rect">
            <a:avLst/>
          </a:prstGeom>
        </p:spPr>
      </p:pic>
    </p:spTree>
    <p:extLst>
      <p:ext uri="{BB962C8B-B14F-4D97-AF65-F5344CB8AC3E}">
        <p14:creationId xmlns:p14="http://schemas.microsoft.com/office/powerpoint/2010/main" val="117358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 3" descr="Tummen upp med hel fyllning">
            <a:extLst>
              <a:ext uri="{FF2B5EF4-FFF2-40B4-BE49-F238E27FC236}">
                <a16:creationId xmlns:a16="http://schemas.microsoft.com/office/drawing/2014/main" id="{01C24EC5-0447-E657-FD66-71F337CFBE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70031" y="1776047"/>
            <a:ext cx="2625969" cy="2625969"/>
          </a:xfrm>
          <a:prstGeom prst="rect">
            <a:avLst/>
          </a:prstGeom>
        </p:spPr>
      </p:pic>
      <p:pic>
        <p:nvPicPr>
          <p:cNvPr id="7" name="Bild 6" descr="Tummen upp med hel fyllning">
            <a:extLst>
              <a:ext uri="{FF2B5EF4-FFF2-40B4-BE49-F238E27FC236}">
                <a16:creationId xmlns:a16="http://schemas.microsoft.com/office/drawing/2014/main" id="{FBECF703-BE51-3B14-A649-D88FCA7F1C4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6037386" y="2010508"/>
            <a:ext cx="2625969" cy="2625969"/>
          </a:xfrm>
          <a:prstGeom prst="rect">
            <a:avLst/>
          </a:prstGeom>
        </p:spPr>
      </p:pic>
    </p:spTree>
    <p:extLst>
      <p:ext uri="{BB962C8B-B14F-4D97-AF65-F5344CB8AC3E}">
        <p14:creationId xmlns:p14="http://schemas.microsoft.com/office/powerpoint/2010/main" val="1376021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4" descr="En bild som visar utomhus, person, däggdjur, stort kattdjur&#10;&#10;Automatiskt genererad beskrivning">
            <a:extLst>
              <a:ext uri="{FF2B5EF4-FFF2-40B4-BE49-F238E27FC236}">
                <a16:creationId xmlns:a16="http://schemas.microsoft.com/office/drawing/2014/main" id="{DF5DEC85-A5A5-830F-3D4E-CB3749556469}"/>
              </a:ext>
            </a:extLst>
          </p:cNvPr>
          <p:cNvPicPr>
            <a:picLocks noChangeAspect="1"/>
          </p:cNvPicPr>
          <p:nvPr/>
        </p:nvPicPr>
        <p:blipFill>
          <a:blip r:embed="rId3"/>
          <a:stretch>
            <a:fillRect/>
          </a:stretch>
        </p:blipFill>
        <p:spPr>
          <a:xfrm>
            <a:off x="2393060" y="520308"/>
            <a:ext cx="7393640" cy="4714552"/>
          </a:xfrm>
          <a:prstGeom prst="rect">
            <a:avLst/>
          </a:prstGeom>
        </p:spPr>
      </p:pic>
      <p:pic>
        <p:nvPicPr>
          <p:cNvPr id="3" name="Bild 3" descr="Tummen upp med hel fyllning">
            <a:extLst>
              <a:ext uri="{FF2B5EF4-FFF2-40B4-BE49-F238E27FC236}">
                <a16:creationId xmlns:a16="http://schemas.microsoft.com/office/drawing/2014/main" id="{E2F2F224-884D-8624-0C6D-38EC63EB3A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181600" y="5375031"/>
            <a:ext cx="914400" cy="914400"/>
          </a:xfrm>
          <a:prstGeom prst="rect">
            <a:avLst/>
          </a:prstGeom>
        </p:spPr>
      </p:pic>
      <p:pic>
        <p:nvPicPr>
          <p:cNvPr id="4" name="Bild 3" descr="Tummen upp med hel fyllning">
            <a:extLst>
              <a:ext uri="{FF2B5EF4-FFF2-40B4-BE49-F238E27FC236}">
                <a16:creationId xmlns:a16="http://schemas.microsoft.com/office/drawing/2014/main" id="{09A7B093-AD6D-3F28-CC82-B1B57629460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6189784" y="5468816"/>
            <a:ext cx="914400" cy="914400"/>
          </a:xfrm>
          <a:prstGeom prst="rect">
            <a:avLst/>
          </a:prstGeom>
        </p:spPr>
      </p:pic>
      <p:sp>
        <p:nvSpPr>
          <p:cNvPr id="11" name="textruta 10">
            <a:extLst>
              <a:ext uri="{FF2B5EF4-FFF2-40B4-BE49-F238E27FC236}">
                <a16:creationId xmlns:a16="http://schemas.microsoft.com/office/drawing/2014/main" id="{AE8627B1-8EFA-8B73-83F6-75D438068F98}"/>
              </a:ext>
            </a:extLst>
          </p:cNvPr>
          <p:cNvSpPr txBox="1"/>
          <p:nvPr/>
        </p:nvSpPr>
        <p:spPr>
          <a:xfrm>
            <a:off x="1063517" y="2494201"/>
            <a:ext cx="180975" cy="3619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sv-SE"/>
          </a:p>
        </p:txBody>
      </p:sp>
    </p:spTree>
    <p:extLst>
      <p:ext uri="{BB962C8B-B14F-4D97-AF65-F5344CB8AC3E}">
        <p14:creationId xmlns:p14="http://schemas.microsoft.com/office/powerpoint/2010/main" val="2693220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4" descr="En bild som visar ryggradslösa djur, mark, leddjur, spindlar&#10;&#10;Automatiskt genererad beskrivning">
            <a:extLst>
              <a:ext uri="{FF2B5EF4-FFF2-40B4-BE49-F238E27FC236}">
                <a16:creationId xmlns:a16="http://schemas.microsoft.com/office/drawing/2014/main" id="{E5C6C850-03F1-F85F-55BA-6A6DB020B8DC}"/>
              </a:ext>
            </a:extLst>
          </p:cNvPr>
          <p:cNvPicPr>
            <a:picLocks noChangeAspect="1"/>
          </p:cNvPicPr>
          <p:nvPr/>
        </p:nvPicPr>
        <p:blipFill>
          <a:blip r:embed="rId3"/>
          <a:stretch>
            <a:fillRect/>
          </a:stretch>
        </p:blipFill>
        <p:spPr>
          <a:xfrm>
            <a:off x="2718547" y="316006"/>
            <a:ext cx="7270376" cy="5475194"/>
          </a:xfrm>
          <a:prstGeom prst="rect">
            <a:avLst/>
          </a:prstGeom>
        </p:spPr>
      </p:pic>
      <p:sp>
        <p:nvSpPr>
          <p:cNvPr id="3" name="textruta 2">
            <a:extLst>
              <a:ext uri="{FF2B5EF4-FFF2-40B4-BE49-F238E27FC236}">
                <a16:creationId xmlns:a16="http://schemas.microsoft.com/office/drawing/2014/main" id="{6FFEDDFA-2837-CC06-38B7-28BDAFF3CA42}"/>
              </a:ext>
            </a:extLst>
          </p:cNvPr>
          <p:cNvSpPr txBox="1"/>
          <p:nvPr/>
        </p:nvSpPr>
        <p:spPr>
          <a:xfrm>
            <a:off x="4681770" y="5904700"/>
            <a:ext cx="356168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sv-SE" sz="3600" dirty="0" err="1">
                <a:solidFill>
                  <a:schemeClr val="accent2"/>
                </a:solidFill>
              </a:rPr>
              <a:t>Ugglespindel</a:t>
            </a:r>
            <a:endParaRPr lang="sv-SE" sz="3600" dirty="0">
              <a:solidFill>
                <a:schemeClr val="accent2"/>
              </a:solidFill>
            </a:endParaRPr>
          </a:p>
        </p:txBody>
      </p:sp>
      <p:pic>
        <p:nvPicPr>
          <p:cNvPr id="5" name="Bild 3" descr="Tummen upp med hel fyllning">
            <a:extLst>
              <a:ext uri="{FF2B5EF4-FFF2-40B4-BE49-F238E27FC236}">
                <a16:creationId xmlns:a16="http://schemas.microsoft.com/office/drawing/2014/main" id="{35E7ABBA-407E-8C69-FF65-36955025A3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1693" y="1037493"/>
            <a:ext cx="914400" cy="914400"/>
          </a:xfrm>
          <a:prstGeom prst="rect">
            <a:avLst/>
          </a:prstGeom>
        </p:spPr>
      </p:pic>
      <p:pic>
        <p:nvPicPr>
          <p:cNvPr id="7" name="Bild 6" descr="Tummen upp med hel fyllning">
            <a:extLst>
              <a:ext uri="{FF2B5EF4-FFF2-40B4-BE49-F238E27FC236}">
                <a16:creationId xmlns:a16="http://schemas.microsoft.com/office/drawing/2014/main" id="{BF47EDD1-7342-0D71-30FE-FD8812ABD0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1266092" y="1037492"/>
            <a:ext cx="914400" cy="914400"/>
          </a:xfrm>
          <a:prstGeom prst="rect">
            <a:avLst/>
          </a:prstGeom>
        </p:spPr>
      </p:pic>
    </p:spTree>
    <p:extLst>
      <p:ext uri="{BB962C8B-B14F-4D97-AF65-F5344CB8AC3E}">
        <p14:creationId xmlns:p14="http://schemas.microsoft.com/office/powerpoint/2010/main" val="3236934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5" descr="En bild som visar vit&#10;&#10;Automatiskt genererad beskrivning">
            <a:extLst>
              <a:ext uri="{FF2B5EF4-FFF2-40B4-BE49-F238E27FC236}">
                <a16:creationId xmlns:a16="http://schemas.microsoft.com/office/drawing/2014/main" id="{29845521-2849-1243-3129-BAFA59F823B8}"/>
              </a:ext>
            </a:extLst>
          </p:cNvPr>
          <p:cNvPicPr>
            <a:picLocks noChangeAspect="1"/>
          </p:cNvPicPr>
          <p:nvPr/>
        </p:nvPicPr>
        <p:blipFill>
          <a:blip r:embed="rId3"/>
          <a:stretch>
            <a:fillRect/>
          </a:stretch>
        </p:blipFill>
        <p:spPr>
          <a:xfrm>
            <a:off x="2923309" y="143408"/>
            <a:ext cx="6456218" cy="5906165"/>
          </a:xfrm>
          <a:prstGeom prst="rect">
            <a:avLst/>
          </a:prstGeom>
        </p:spPr>
      </p:pic>
      <p:sp>
        <p:nvSpPr>
          <p:cNvPr id="6" name="textruta 5">
            <a:extLst>
              <a:ext uri="{FF2B5EF4-FFF2-40B4-BE49-F238E27FC236}">
                <a16:creationId xmlns:a16="http://schemas.microsoft.com/office/drawing/2014/main" id="{D3C537C0-B4C4-AFD9-EBE5-3D6950AC3A7E}"/>
              </a:ext>
            </a:extLst>
          </p:cNvPr>
          <p:cNvSpPr txBox="1"/>
          <p:nvPr/>
        </p:nvSpPr>
        <p:spPr>
          <a:xfrm>
            <a:off x="4898647" y="6164740"/>
            <a:ext cx="317055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sz="2400" dirty="0">
                <a:solidFill>
                  <a:schemeClr val="accent2"/>
                </a:solidFill>
              </a:rPr>
              <a:t>En gullig isbjörnsbebis</a:t>
            </a:r>
          </a:p>
        </p:txBody>
      </p:sp>
      <p:pic>
        <p:nvPicPr>
          <p:cNvPr id="3" name="Bild 3" descr="Tummen upp med hel fyllning">
            <a:extLst>
              <a:ext uri="{FF2B5EF4-FFF2-40B4-BE49-F238E27FC236}">
                <a16:creationId xmlns:a16="http://schemas.microsoft.com/office/drawing/2014/main" id="{E9C0679B-B424-52F1-7084-D114199D1ED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11016" y="1037493"/>
            <a:ext cx="914400" cy="914400"/>
          </a:xfrm>
          <a:prstGeom prst="rect">
            <a:avLst/>
          </a:prstGeom>
        </p:spPr>
      </p:pic>
      <p:pic>
        <p:nvPicPr>
          <p:cNvPr id="7" name="Bild 6" descr="Tummen upp med hel fyllning">
            <a:extLst>
              <a:ext uri="{FF2B5EF4-FFF2-40B4-BE49-F238E27FC236}">
                <a16:creationId xmlns:a16="http://schemas.microsoft.com/office/drawing/2014/main" id="{BE52CF42-5218-10CF-0F80-0E0B48AD27A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1160584" y="1131277"/>
            <a:ext cx="914400" cy="914400"/>
          </a:xfrm>
          <a:prstGeom prst="rect">
            <a:avLst/>
          </a:prstGeom>
        </p:spPr>
      </p:pic>
    </p:spTree>
    <p:extLst>
      <p:ext uri="{BB962C8B-B14F-4D97-AF65-F5344CB8AC3E}">
        <p14:creationId xmlns:p14="http://schemas.microsoft.com/office/powerpoint/2010/main" val="1884762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4" descr="En bild som visar text, inomhus, gnagare&#10;&#10;Automatiskt genererad beskrivning">
            <a:extLst>
              <a:ext uri="{FF2B5EF4-FFF2-40B4-BE49-F238E27FC236}">
                <a16:creationId xmlns:a16="http://schemas.microsoft.com/office/drawing/2014/main" id="{EEF151F5-61EE-733B-C1C3-17DB6EF94617}"/>
              </a:ext>
            </a:extLst>
          </p:cNvPr>
          <p:cNvPicPr>
            <a:picLocks noChangeAspect="1"/>
          </p:cNvPicPr>
          <p:nvPr/>
        </p:nvPicPr>
        <p:blipFill>
          <a:blip r:embed="rId3"/>
          <a:stretch>
            <a:fillRect/>
          </a:stretch>
        </p:blipFill>
        <p:spPr>
          <a:xfrm>
            <a:off x="3117272" y="819484"/>
            <a:ext cx="6359236" cy="5357578"/>
          </a:xfrm>
          <a:prstGeom prst="rect">
            <a:avLst/>
          </a:prstGeom>
        </p:spPr>
      </p:pic>
    </p:spTree>
    <p:extLst>
      <p:ext uri="{BB962C8B-B14F-4D97-AF65-F5344CB8AC3E}">
        <p14:creationId xmlns:p14="http://schemas.microsoft.com/office/powerpoint/2010/main" val="3267288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4" descr="En bild som visar text, däggdjur, klippa, stående&#10;&#10;Automatiskt genererad beskrivning">
            <a:extLst>
              <a:ext uri="{FF2B5EF4-FFF2-40B4-BE49-F238E27FC236}">
                <a16:creationId xmlns:a16="http://schemas.microsoft.com/office/drawing/2014/main" id="{C58BDD83-020B-22C9-1CED-A2F395F9300F}"/>
              </a:ext>
            </a:extLst>
          </p:cNvPr>
          <p:cNvPicPr>
            <a:picLocks noGrp="1" noChangeAspect="1"/>
          </p:cNvPicPr>
          <p:nvPr>
            <p:ph idx="1"/>
          </p:nvPr>
        </p:nvPicPr>
        <p:blipFill rotWithShape="1">
          <a:blip r:embed="rId3"/>
          <a:srcRect l="2507" t="2128" r="4735" b="709"/>
          <a:stretch/>
        </p:blipFill>
        <p:spPr>
          <a:xfrm>
            <a:off x="3958878" y="532153"/>
            <a:ext cx="4607263" cy="5692841"/>
          </a:xfrm>
        </p:spPr>
      </p:pic>
      <p:sp>
        <p:nvSpPr>
          <p:cNvPr id="5" name="textruta 4">
            <a:extLst>
              <a:ext uri="{FF2B5EF4-FFF2-40B4-BE49-F238E27FC236}">
                <a16:creationId xmlns:a16="http://schemas.microsoft.com/office/drawing/2014/main" id="{78F2CDD9-A07A-09A0-7760-976ED3F35602}"/>
              </a:ext>
            </a:extLst>
          </p:cNvPr>
          <p:cNvSpPr txBox="1"/>
          <p:nvPr/>
        </p:nvSpPr>
        <p:spPr>
          <a:xfrm>
            <a:off x="5555672" y="6227618"/>
            <a:ext cx="157941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v-SE" dirty="0"/>
              <a:t>Dvärggiraff</a:t>
            </a:r>
          </a:p>
          <a:p>
            <a:pPr algn="l"/>
            <a:endParaRPr lang="sv-SE" dirty="0"/>
          </a:p>
        </p:txBody>
      </p:sp>
      <p:pic>
        <p:nvPicPr>
          <p:cNvPr id="3" name="Bild 3" descr="Tummen upp med hel fyllning">
            <a:extLst>
              <a:ext uri="{FF2B5EF4-FFF2-40B4-BE49-F238E27FC236}">
                <a16:creationId xmlns:a16="http://schemas.microsoft.com/office/drawing/2014/main" id="{A68F90D1-009B-A1C7-A46F-85601639F0B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9231" y="662355"/>
            <a:ext cx="914400" cy="914400"/>
          </a:xfrm>
          <a:prstGeom prst="rect">
            <a:avLst/>
          </a:prstGeom>
        </p:spPr>
      </p:pic>
      <p:pic>
        <p:nvPicPr>
          <p:cNvPr id="7" name="Bild 6" descr="Tummen upp med hel fyllning">
            <a:extLst>
              <a:ext uri="{FF2B5EF4-FFF2-40B4-BE49-F238E27FC236}">
                <a16:creationId xmlns:a16="http://schemas.microsoft.com/office/drawing/2014/main" id="{F3D5E09D-F0DD-0B58-FA46-C39062FB363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1934307" y="662353"/>
            <a:ext cx="914400" cy="914400"/>
          </a:xfrm>
          <a:prstGeom prst="rect">
            <a:avLst/>
          </a:prstGeom>
        </p:spPr>
      </p:pic>
    </p:spTree>
    <p:extLst>
      <p:ext uri="{BB962C8B-B14F-4D97-AF65-F5344CB8AC3E}">
        <p14:creationId xmlns:p14="http://schemas.microsoft.com/office/powerpoint/2010/main" val="1134337365"/>
      </p:ext>
    </p:extLst>
  </p:cSld>
  <p:clrMapOvr>
    <a:masterClrMapping/>
  </p:clrMapOvr>
</p:sld>
</file>

<file path=ppt/theme/theme1.xml><?xml version="1.0" encoding="utf-8"?>
<a:theme xmlns:a="http://schemas.openxmlformats.org/drawingml/2006/main" name="Paket">
  <a:themeElements>
    <a:clrScheme name="CSA 1">
      <a:dk1>
        <a:srgbClr val="2B5165"/>
      </a:dk1>
      <a:lt1>
        <a:srgbClr val="AEC2D3"/>
      </a:lt1>
      <a:dk2>
        <a:srgbClr val="682241"/>
      </a:dk2>
      <a:lt2>
        <a:srgbClr val="AEC2D3"/>
      </a:lt2>
      <a:accent1>
        <a:srgbClr val="67B9E8"/>
      </a:accent1>
      <a:accent2>
        <a:srgbClr val="EA528E"/>
      </a:accent2>
      <a:accent3>
        <a:srgbClr val="2B5113"/>
      </a:accent3>
      <a:accent4>
        <a:srgbClr val="F0BE00"/>
      </a:accent4>
      <a:accent5>
        <a:srgbClr val="675400"/>
      </a:accent5>
      <a:accent6>
        <a:srgbClr val="B0C198"/>
      </a:accent6>
      <a:hlink>
        <a:srgbClr val="D3AABE"/>
      </a:hlink>
      <a:folHlink>
        <a:srgbClr val="6CB532"/>
      </a:folHlink>
    </a:clrScheme>
    <a:fontScheme name="Pa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TM10001115[[fn=Paket]]</Template>
  <TotalTime>12095</TotalTime>
  <Words>1885</Words>
  <Application>Microsoft Office PowerPoint</Application>
  <PresentationFormat>Bredbild</PresentationFormat>
  <Paragraphs>163</Paragraphs>
  <Slides>15</Slides>
  <Notes>14</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15</vt:i4>
      </vt:variant>
    </vt:vector>
  </HeadingPairs>
  <TitlesOfParts>
    <vt:vector size="20" baseType="lpstr">
      <vt:lpstr>Arial</vt:lpstr>
      <vt:lpstr>Calibri</vt:lpstr>
      <vt:lpstr>Gill Sans MT</vt:lpstr>
      <vt:lpstr>Segoe UI</vt:lpstr>
      <vt:lpstr>Paket</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Mia-Lie Nylund</dc:creator>
  <cp:lastModifiedBy>Mia-Lie Nylund</cp:lastModifiedBy>
  <cp:revision>852</cp:revision>
  <dcterms:created xsi:type="dcterms:W3CDTF">2022-05-31T09:53:00Z</dcterms:created>
  <dcterms:modified xsi:type="dcterms:W3CDTF">2023-01-19T09:26:02Z</dcterms:modified>
</cp:coreProperties>
</file>