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303" r:id="rId3"/>
    <p:sldId id="262" r:id="rId4"/>
    <p:sldId id="257" r:id="rId5"/>
    <p:sldId id="321" r:id="rId6"/>
    <p:sldId id="307" r:id="rId7"/>
    <p:sldId id="323" r:id="rId8"/>
    <p:sldId id="269" r:id="rId9"/>
    <p:sldId id="322" r:id="rId10"/>
    <p:sldId id="300" r:id="rId11"/>
    <p:sldId id="302" r:id="rId12"/>
    <p:sldId id="272" r:id="rId13"/>
    <p:sldId id="25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C394"/>
    <a:srgbClr val="D3AABE"/>
    <a:srgbClr val="6CB532"/>
    <a:srgbClr val="000000"/>
    <a:srgbClr val="866C00"/>
    <a:srgbClr val="2B5113"/>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C47369-647E-4B20-827B-65152EDA9089}" v="4" dt="2022-12-12T15:43:07.165"/>
    <p1510:client id="{BBB5EEEC-BE82-4BF4-B69B-7E93C8983E40}" v="2" dt="2022-12-14T07:49:23.2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11" autoAdjust="0"/>
    <p:restoredTop sz="59456" autoAdjust="0"/>
  </p:normalViewPr>
  <p:slideViewPr>
    <p:cSldViewPr snapToGrid="0">
      <p:cViewPr varScale="1">
        <p:scale>
          <a:sx n="34" d="100"/>
          <a:sy n="34" d="100"/>
        </p:scale>
        <p:origin x="348" y="40"/>
      </p:cViewPr>
      <p:guideLst/>
    </p:cSldViewPr>
  </p:slideViewPr>
  <p:notesTextViewPr>
    <p:cViewPr>
      <p:scale>
        <a:sx n="1" d="1"/>
        <a:sy n="1" d="1"/>
      </p:scale>
      <p:origin x="0" y="-19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na Stjärnfeldt" userId="0Z6GGPFhCPlFz3/hJIbwq3KYYKbi7aX7m8RcOBRXMDE=" providerId="None" clId="Web-{BBB5EEEC-BE82-4BF4-B69B-7E93C8983E40}"/>
    <pc:docChg chg="modSld">
      <pc:chgData name="Johanna Stjärnfeldt" userId="0Z6GGPFhCPlFz3/hJIbwq3KYYKbi7aX7m8RcOBRXMDE=" providerId="None" clId="Web-{BBB5EEEC-BE82-4BF4-B69B-7E93C8983E40}" dt="2022-12-14T07:49:20.568" v="0" actId="20577"/>
      <pc:docMkLst>
        <pc:docMk/>
      </pc:docMkLst>
      <pc:sldChg chg="modSp">
        <pc:chgData name="Johanna Stjärnfeldt" userId="0Z6GGPFhCPlFz3/hJIbwq3KYYKbi7aX7m8RcOBRXMDE=" providerId="None" clId="Web-{BBB5EEEC-BE82-4BF4-B69B-7E93C8983E40}" dt="2022-12-14T07:49:20.568" v="0" actId="20577"/>
        <pc:sldMkLst>
          <pc:docMk/>
          <pc:sldMk cId="2736358079" sldId="256"/>
        </pc:sldMkLst>
        <pc:spChg chg="mod">
          <ac:chgData name="Johanna Stjärnfeldt" userId="0Z6GGPFhCPlFz3/hJIbwq3KYYKbi7aX7m8RcOBRXMDE=" providerId="None" clId="Web-{BBB5EEEC-BE82-4BF4-B69B-7E93C8983E40}" dt="2022-12-14T07:49:20.568" v="0" actId="20577"/>
          <ac:spMkLst>
            <pc:docMk/>
            <pc:sldMk cId="2736358079" sldId="256"/>
            <ac:spMk id="3" creationId="{CE97B115-158C-E4C8-D74F-F4519F9F192D}"/>
          </ac:spMkLst>
        </pc:spChg>
      </pc:sldChg>
    </pc:docChg>
  </pc:docChgLst>
  <pc:docChgLst>
    <pc:chgData name="Johanna Stjärnfeldt" userId="0Z6GGPFhCPlFz3/hJIbwq3KYYKbi7aX7m8RcOBRXMDE=" providerId="None" clId="Web-{25C47369-647E-4B20-827B-65152EDA9089}"/>
    <pc:docChg chg="modSld">
      <pc:chgData name="Johanna Stjärnfeldt" userId="0Z6GGPFhCPlFz3/hJIbwq3KYYKbi7aX7m8RcOBRXMDE=" providerId="None" clId="Web-{25C47369-647E-4B20-827B-65152EDA9089}" dt="2022-12-12T15:43:07.165" v="3" actId="20577"/>
      <pc:docMkLst>
        <pc:docMk/>
      </pc:docMkLst>
      <pc:sldChg chg="modSp">
        <pc:chgData name="Johanna Stjärnfeldt" userId="0Z6GGPFhCPlFz3/hJIbwq3KYYKbi7aX7m8RcOBRXMDE=" providerId="None" clId="Web-{25C47369-647E-4B20-827B-65152EDA9089}" dt="2022-12-12T15:43:07.165" v="3" actId="20577"/>
        <pc:sldMkLst>
          <pc:docMk/>
          <pc:sldMk cId="2736358079" sldId="256"/>
        </pc:sldMkLst>
        <pc:spChg chg="mod">
          <ac:chgData name="Johanna Stjärnfeldt" userId="0Z6GGPFhCPlFz3/hJIbwq3KYYKbi7aX7m8RcOBRXMDE=" providerId="None" clId="Web-{25C47369-647E-4B20-827B-65152EDA9089}" dt="2022-12-12T15:43:07.165" v="3" actId="20577"/>
          <ac:spMkLst>
            <pc:docMk/>
            <pc:sldMk cId="2736358079" sldId="256"/>
            <ac:spMk id="3" creationId="{CE97B115-158C-E4C8-D74F-F4519F9F192D}"/>
          </ac:spMkLst>
        </pc:spChg>
      </pc:sldChg>
    </pc:docChg>
  </pc:docChgLst>
  <pc:docChgLst>
    <pc:chgData name="Johanna Stjärnfeldt" userId="0Z6GGPFhCPlFz3/hJIbwq3KYYKbi7aX7m8RcOBRXMDE=" providerId="None" clId="Web-{C36DF3E9-25FB-40FB-8A7D-326D3593D1E8}"/>
    <pc:docChg chg="modSld">
      <pc:chgData name="Johanna Stjärnfeldt" userId="0Z6GGPFhCPlFz3/hJIbwq3KYYKbi7aX7m8RcOBRXMDE=" providerId="None" clId="Web-{C36DF3E9-25FB-40FB-8A7D-326D3593D1E8}" dt="2022-12-13T09:22:16.788" v="22"/>
      <pc:docMkLst>
        <pc:docMk/>
      </pc:docMkLst>
      <pc:sldChg chg="modNotes">
        <pc:chgData name="Johanna Stjärnfeldt" userId="0Z6GGPFhCPlFz3/hJIbwq3KYYKbi7aX7m8RcOBRXMDE=" providerId="None" clId="Web-{C36DF3E9-25FB-40FB-8A7D-326D3593D1E8}" dt="2022-12-13T09:22:16.788" v="22"/>
        <pc:sldMkLst>
          <pc:docMk/>
          <pc:sldMk cId="3473443266"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EF30B-96A9-4EB6-8859-8FBCB6D89FE2}" type="datetimeFigureOut">
              <a:rPr lang="sv-SE" smtClean="0"/>
              <a:t>2023-01-19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59708-4A52-4C89-918A-257809EA3604}" type="slidenum">
              <a:rPr lang="sv-SE" smtClean="0"/>
              <a:t>‹#›</a:t>
            </a:fld>
            <a:endParaRPr lang="sv-SE"/>
          </a:p>
        </p:txBody>
      </p:sp>
    </p:spTree>
    <p:extLst>
      <p:ext uri="{BB962C8B-B14F-4D97-AF65-F5344CB8AC3E}">
        <p14:creationId xmlns:p14="http://schemas.microsoft.com/office/powerpoint/2010/main" val="427089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b="1" dirty="0">
                <a:cs typeface="Calibri"/>
              </a:rPr>
              <a:t>Bild 1. Introduktion.</a:t>
            </a:r>
          </a:p>
          <a:p>
            <a:pPr marL="0" indent="0">
              <a:buFont typeface="Arial"/>
              <a:buNone/>
            </a:pPr>
            <a:r>
              <a:rPr lang="sv-SE" b="1" dirty="0">
                <a:cs typeface="Calibri"/>
              </a:rPr>
              <a:t>Förslag </a:t>
            </a:r>
            <a:r>
              <a:rPr lang="sv-SE" b="1" dirty="0" err="1">
                <a:cs typeface="Calibri"/>
              </a:rPr>
              <a:t>talmanus</a:t>
            </a:r>
            <a:r>
              <a:rPr lang="sv-SE" b="1" dirty="0">
                <a:cs typeface="Calibri"/>
              </a:rPr>
              <a:t>: </a:t>
            </a:r>
            <a:endParaRPr lang="sv-SE" b="1" dirty="0"/>
          </a:p>
          <a:p>
            <a:pPr marL="171450" indent="-171450">
              <a:buFont typeface="Arial"/>
              <a:buChar char="•"/>
            </a:pPr>
            <a:r>
              <a:rPr lang="sv-SE" dirty="0"/>
              <a:t>Idag ska vi prata om säkerhet på nätet, om hur en kan skydda sina uppgifter och data på nätet mot hackare. </a:t>
            </a:r>
          </a:p>
          <a:p>
            <a:pPr marL="171450" indent="-171450">
              <a:buFont typeface="Arial"/>
              <a:buChar char="•"/>
            </a:pPr>
            <a:r>
              <a:rPr lang="sv-SE" dirty="0"/>
              <a:t>Hur många har hört ordet ”hackare”? [Be eleverna att räcka upp handen] </a:t>
            </a:r>
          </a:p>
          <a:p>
            <a:pPr marL="171450" indent="-171450">
              <a:buFont typeface="Arial"/>
              <a:buChar char="•"/>
            </a:pPr>
            <a:r>
              <a:rPr lang="sv-SE" dirty="0"/>
              <a:t>Hackare är som tjuvar på nätet. De kan till exempel ta dina inloggningsuppgifter i ett spel och stjäla alla dina poäng eller rekord. De kan också lura en på pengar online genom att skicka falska meddelanden. </a:t>
            </a:r>
          </a:p>
          <a:p>
            <a:pPr marL="171450" indent="-171450">
              <a:buFont typeface="Arial"/>
              <a:buChar char="•"/>
            </a:pPr>
            <a:r>
              <a:rPr lang="sv-SE" dirty="0"/>
              <a:t>Vi kommer att lära oss att låsa om våra uppgifter på nätet så ingen hackare kan stjäla dem. </a:t>
            </a:r>
          </a:p>
        </p:txBody>
      </p:sp>
      <p:sp>
        <p:nvSpPr>
          <p:cNvPr id="4" name="Platshållare för bildnummer 3"/>
          <p:cNvSpPr>
            <a:spLocks noGrp="1"/>
          </p:cNvSpPr>
          <p:nvPr>
            <p:ph type="sldNum" sz="quarter" idx="5"/>
          </p:nvPr>
        </p:nvSpPr>
        <p:spPr/>
        <p:txBody>
          <a:bodyPr/>
          <a:lstStyle/>
          <a:p>
            <a:fld id="{1B959708-4A52-4C89-918A-257809EA3604}" type="slidenum">
              <a:rPr lang="sv-SE" smtClean="0"/>
              <a:t>1</a:t>
            </a:fld>
            <a:endParaRPr lang="sv-SE"/>
          </a:p>
        </p:txBody>
      </p:sp>
    </p:spTree>
    <p:extLst>
      <p:ext uri="{BB962C8B-B14F-4D97-AF65-F5344CB8AC3E}">
        <p14:creationId xmlns:p14="http://schemas.microsoft.com/office/powerpoint/2010/main" val="929703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Bild 10: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Förslag </a:t>
            </a:r>
            <a:r>
              <a:rPr lang="sv-SE" b="1" dirty="0" err="1"/>
              <a:t>talmanus</a:t>
            </a:r>
            <a:r>
              <a:rPr lang="sv-SE" b="1" dirty="0"/>
              <a:t>: </a:t>
            </a:r>
            <a:r>
              <a:rPr lang="sv-SE" dirty="0"/>
              <a:t>På internet, på datorn och mobilen så finns det saker som är bra att skydda. Du vill inte att någon annan ska kunna gå in på något av dina sociala medier-konton och låtsas vara du. Eller du kanske har spelpoäng inne i dina spel som du gillar – de vill du såklart inte att någon annan ska kunna ta. Det kan även finnas annan information om dig på nätet som andra inte behöver veta (personuppgifter, kontokortsnummer kopplat till ett spel och liknande). Därför behöver du ett bra lösenord – helt enkelt för att andra inte ska kunna gissa ditt lösenord och komma åt information om dig som du inte vill dela med dig av. </a:t>
            </a: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10</a:t>
            </a:fld>
            <a:endParaRPr lang="sv-SE"/>
          </a:p>
        </p:txBody>
      </p:sp>
    </p:spTree>
    <p:extLst>
      <p:ext uri="{BB962C8B-B14F-4D97-AF65-F5344CB8AC3E}">
        <p14:creationId xmlns:p14="http://schemas.microsoft.com/office/powerpoint/2010/main" val="2801862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Bild 12</a:t>
            </a:r>
          </a:p>
          <a:p>
            <a:r>
              <a:rPr lang="sv-SE" sz="1200" b="1" i="0" dirty="0">
                <a:latin typeface="+mn-lt"/>
              </a:rPr>
              <a:t>Förslag </a:t>
            </a:r>
            <a:r>
              <a:rPr lang="sv-SE" sz="1200" b="1" i="0" dirty="0" err="1">
                <a:latin typeface="+mn-lt"/>
              </a:rPr>
              <a:t>talmanus</a:t>
            </a:r>
            <a:r>
              <a:rPr lang="sv-SE" sz="1200" b="1" i="0" dirty="0">
                <a:latin typeface="+mn-lt"/>
              </a:rPr>
              <a:t>: </a:t>
            </a:r>
            <a:r>
              <a:rPr lang="sv-SE" dirty="0"/>
              <a:t>Kommer ni ihåg att vi sa att ett lösenord är som en nyckel? Precis som hemma i ditt hus eller lägenhet så låser ni ju dörren så att ingen annan ska kunna gå in där. På samma sätt är det på datorn och mobilen. Men, det betyder inte att du behöver vara orolig eller rädd för att någon kommer att komma och stjäla dina saker eller logga in på dina konton. </a:t>
            </a:r>
          </a:p>
          <a:p>
            <a:endParaRPr lang="sv-SE" dirty="0"/>
          </a:p>
          <a:p>
            <a:r>
              <a:rPr lang="sv-SE" dirty="0"/>
              <a:t>Även om man inte har låst sitt hus eller lägenhet en dag så kommer man troligen inte att få inbrott. Det är inte så att tjuvar går och känner på allas dörrar varje dag. Men man vill alltid låsa utifall att det en dag skulle komma en tjuv. </a:t>
            </a:r>
          </a:p>
          <a:p>
            <a:endParaRPr lang="sv-SE" dirty="0"/>
          </a:p>
          <a:p>
            <a:r>
              <a:rPr lang="sv-SE" dirty="0"/>
              <a:t>Samma sak med bra lösenord – om någon försöker att lista ut ditt lösenord ska det inte gå, men det betyder inte att det sitter tjuvar hela dagarna och försöker att komma på ditt lösenord</a:t>
            </a:r>
            <a:endParaRPr lang="sv-SE" sz="1200" i="0" dirty="0">
              <a:latin typeface="+mn-lt"/>
            </a:endParaRP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11</a:t>
            </a:fld>
            <a:endParaRPr lang="sv-SE"/>
          </a:p>
        </p:txBody>
      </p:sp>
    </p:spTree>
    <p:extLst>
      <p:ext uri="{BB962C8B-B14F-4D97-AF65-F5344CB8AC3E}">
        <p14:creationId xmlns:p14="http://schemas.microsoft.com/office/powerpoint/2010/main" val="407058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Bild 13. </a:t>
            </a:r>
          </a:p>
          <a:p>
            <a:pPr marL="0" indent="0">
              <a:buFont typeface="Arial" panose="020B0604020202020204" pitchFamily="34" charset="0"/>
              <a:buNone/>
            </a:pPr>
            <a:r>
              <a:rPr lang="sv-SE" b="1" dirty="0"/>
              <a:t>Förslag </a:t>
            </a:r>
            <a:r>
              <a:rPr lang="sv-SE" b="1" dirty="0" err="1"/>
              <a:t>talmanus</a:t>
            </a:r>
            <a:r>
              <a:rPr lang="sv-SE" b="1" dirty="0"/>
              <a:t>: </a:t>
            </a:r>
            <a:r>
              <a:rPr lang="sv-SE" dirty="0"/>
              <a:t>Nu börjar lektionen gå mot sitt slut. Därför tänkte jag att vi ska sammanfatta vad har vi lärt oss och pratat om idag.</a:t>
            </a:r>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12</a:t>
            </a:fld>
            <a:endParaRPr lang="sv-SE"/>
          </a:p>
        </p:txBody>
      </p:sp>
    </p:spTree>
    <p:extLst>
      <p:ext uri="{BB962C8B-B14F-4D97-AF65-F5344CB8AC3E}">
        <p14:creationId xmlns:p14="http://schemas.microsoft.com/office/powerpoint/2010/main" val="1650022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Bild 12. </a:t>
            </a:r>
          </a:p>
          <a:p>
            <a:pPr marL="0" indent="0">
              <a:buFont typeface="Arial" panose="020B0604020202020204" pitchFamily="34" charset="0"/>
              <a:buNone/>
            </a:pPr>
            <a:r>
              <a:rPr lang="sv-SE" b="1" dirty="0"/>
              <a:t>Förslag </a:t>
            </a:r>
            <a:r>
              <a:rPr lang="sv-SE" b="1" dirty="0" err="1"/>
              <a:t>talmanus</a:t>
            </a:r>
            <a:r>
              <a:rPr lang="sv-SE" b="1" dirty="0"/>
              <a:t>: </a:t>
            </a:r>
          </a:p>
          <a:p>
            <a:pPr marL="0" indent="0">
              <a:buFont typeface="Arial" panose="020B0604020202020204" pitchFamily="34" charset="0"/>
              <a:buNone/>
            </a:pPr>
            <a:r>
              <a:rPr lang="sv-SE" dirty="0"/>
              <a:t>Vad har vi lärt oss idag? </a:t>
            </a:r>
          </a:p>
          <a:p>
            <a:pPr marL="0" indent="0">
              <a:buFont typeface="Arial" panose="020B0604020202020204" pitchFamily="34" charset="0"/>
              <a:buNone/>
            </a:pPr>
            <a:r>
              <a:rPr lang="sv-SE" dirty="0"/>
              <a:t>● Ett lösenord är som en nyckel. Fast det är ingen nyckel som man kan hålla i handen – utan en nyckel som man använder till exempel på datorn eller i telefonen. </a:t>
            </a:r>
          </a:p>
          <a:p>
            <a:pPr marL="0" indent="0">
              <a:buFont typeface="Arial" panose="020B0604020202020204" pitchFamily="34" charset="0"/>
              <a:buNone/>
            </a:pPr>
            <a:r>
              <a:rPr lang="sv-SE" dirty="0"/>
              <a:t>● Desto längre lösenord desto bättre. Ett bra sätt att göra lösenord är att ha lösenordsfraser som du själv kommer ihåg men som är hemliga och svåra för andra att lista ut</a:t>
            </a:r>
            <a:r>
              <a:rPr lang="sv-SE"/>
              <a:t>. </a:t>
            </a:r>
          </a:p>
          <a:p>
            <a:pPr marL="0" indent="0">
              <a:buFont typeface="Arial" panose="020B0604020202020204" pitchFamily="34" charset="0"/>
              <a:buNone/>
            </a:pPr>
            <a:r>
              <a:rPr lang="sv-SE"/>
              <a:t>● </a:t>
            </a:r>
            <a:r>
              <a:rPr lang="sv-SE" dirty="0"/>
              <a:t>Det är viktigt att ha bra lösenord på datorn, telefonen och </a:t>
            </a:r>
            <a:r>
              <a:rPr lang="sv-SE" dirty="0" err="1"/>
              <a:t>appar</a:t>
            </a:r>
            <a:r>
              <a:rPr lang="sv-SE" dirty="0"/>
              <a:t> så ingen kan ta information från dig som du inte vill dela med dig av. </a:t>
            </a:r>
            <a:endParaRPr lang="sv-SE" dirty="0">
              <a:cs typeface="Calibri"/>
            </a:endParaRPr>
          </a:p>
          <a:p>
            <a:endParaRPr lang="sv-SE" dirty="0"/>
          </a:p>
          <a:p>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13</a:t>
            </a:fld>
            <a:endParaRPr lang="sv-SE"/>
          </a:p>
        </p:txBody>
      </p:sp>
    </p:spTree>
    <p:extLst>
      <p:ext uri="{BB962C8B-B14F-4D97-AF65-F5344CB8AC3E}">
        <p14:creationId xmlns:p14="http://schemas.microsoft.com/office/powerpoint/2010/main" val="2600979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Bild 2. </a:t>
            </a:r>
          </a:p>
          <a:p>
            <a:r>
              <a:rPr lang="sv-SE" b="1" dirty="0"/>
              <a:t>Förslag </a:t>
            </a:r>
            <a:r>
              <a:rPr lang="sv-SE" b="1" dirty="0" err="1"/>
              <a:t>talmanus</a:t>
            </a:r>
            <a:r>
              <a:rPr lang="sv-SE" b="1" dirty="0"/>
              <a:t>: </a:t>
            </a:r>
            <a:r>
              <a:rPr lang="sv-SE" dirty="0"/>
              <a:t>Idag ska vi prata om lösenord. Vi ska få lära oss vad ett lösenord egentligen är för något. Och så är det ju så att det finns bra lösenord och lite mindre bra lösenord. Vi kommer därför att prata lite om vad som egentligen gör att ett lösenord är bra, eller säkert. Och till sist kommer vi att prata lite om varför det är viktigt att ha bra lösenord och vad som kan hända om vi inte har bra lösenord.</a:t>
            </a:r>
          </a:p>
        </p:txBody>
      </p:sp>
      <p:sp>
        <p:nvSpPr>
          <p:cNvPr id="4" name="Platshållare för bildnummer 3"/>
          <p:cNvSpPr>
            <a:spLocks noGrp="1"/>
          </p:cNvSpPr>
          <p:nvPr>
            <p:ph type="sldNum" sz="quarter" idx="5"/>
          </p:nvPr>
        </p:nvSpPr>
        <p:spPr/>
        <p:txBody>
          <a:bodyPr/>
          <a:lstStyle/>
          <a:p>
            <a:fld id="{1B959708-4A52-4C89-918A-257809EA3604}" type="slidenum">
              <a:rPr lang="sv-SE" smtClean="0"/>
              <a:t>2</a:t>
            </a:fld>
            <a:endParaRPr lang="sv-SE"/>
          </a:p>
        </p:txBody>
      </p:sp>
    </p:spTree>
    <p:extLst>
      <p:ext uri="{BB962C8B-B14F-4D97-AF65-F5344CB8AC3E}">
        <p14:creationId xmlns:p14="http://schemas.microsoft.com/office/powerpoint/2010/main" val="2261062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b="1" dirty="0">
                <a:cs typeface="Calibri"/>
              </a:rPr>
              <a:t>Bild 3.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Genomförande</a:t>
            </a:r>
            <a:r>
              <a:rPr lang="sv-SE" dirty="0"/>
              <a:t>: Här kan du börja med att ställa frågan i klassrummet. ”Vad är ett lösenord?”. Skriv gärna upp på tavlan eller låt eleverna skriva/rita vad de tänker på.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[Förslag ytterligare diskussionsfrågor]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 Vad tänker eleverna på när de hör ordet lösenord?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 Kan de ge exempel på när de behövt använda ett lösenord? </a:t>
            </a:r>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3</a:t>
            </a:fld>
            <a:endParaRPr lang="sv-SE"/>
          </a:p>
        </p:txBody>
      </p:sp>
    </p:spTree>
    <p:extLst>
      <p:ext uri="{BB962C8B-B14F-4D97-AF65-F5344CB8AC3E}">
        <p14:creationId xmlns:p14="http://schemas.microsoft.com/office/powerpoint/2010/main" val="3476214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Bild 5. </a:t>
            </a:r>
          </a:p>
          <a:p>
            <a:r>
              <a:rPr lang="sv-SE" b="1" dirty="0"/>
              <a:t>Genomförande: </a:t>
            </a:r>
            <a:r>
              <a:rPr lang="sv-SE" dirty="0"/>
              <a:t>När du läser i talmanuset och det står (</a:t>
            </a:r>
            <a:r>
              <a:rPr lang="sv-SE" b="1" dirty="0"/>
              <a:t>KLICK</a:t>
            </a:r>
            <a:r>
              <a:rPr lang="sv-SE" dirty="0"/>
              <a:t>) trycker du på pilen till höger så kommer nästa symbol på bilden upp.</a:t>
            </a:r>
          </a:p>
          <a:p>
            <a:endParaRPr lang="sv-SE" dirty="0"/>
          </a:p>
          <a:p>
            <a:r>
              <a:rPr lang="sv-SE" b="1" dirty="0"/>
              <a:t>Förslag </a:t>
            </a:r>
            <a:r>
              <a:rPr lang="sv-SE" b="1" dirty="0" err="1"/>
              <a:t>talmanus</a:t>
            </a:r>
            <a:r>
              <a:rPr lang="sv-SE" b="1" dirty="0"/>
              <a:t>: </a:t>
            </a:r>
            <a:r>
              <a:rPr lang="sv-SE" dirty="0"/>
              <a:t>Ett lösenord är som en nyckel (KLICK). Fast det är ingen nyckel som man kan hålla i handen – utan en nyckel som man använder till exempel på datorn eller i telefonen. (KLICK) Ett lösenord kan ha bokstäver (KLICK) eller siffror (KLICK) eller tecken (KLICK) – eller några av varje. </a:t>
            </a:r>
          </a:p>
          <a:p>
            <a:endParaRPr lang="sv-SE" dirty="0"/>
          </a:p>
          <a:p>
            <a:r>
              <a:rPr lang="sv-SE" dirty="0"/>
              <a:t>När du till exempel ska gå in på en dator, eller kanske logga in på ett spel som du gillar, då behöver du skriva in ett lösenord. Precis som du eller din familj har en nyckel till ert hem, så har ni också lösenord till era egna datorer, eller konton på olika </a:t>
            </a:r>
            <a:r>
              <a:rPr lang="sv-SE" dirty="0" err="1"/>
              <a:t>appar</a:t>
            </a:r>
            <a:r>
              <a:rPr lang="sv-SE" dirty="0"/>
              <a:t> eller spel till exempel. </a:t>
            </a:r>
          </a:p>
          <a:p>
            <a:endParaRPr lang="sv-SE" dirty="0"/>
          </a:p>
        </p:txBody>
      </p:sp>
      <p:sp>
        <p:nvSpPr>
          <p:cNvPr id="4" name="Platshållare för bildnummer 3"/>
          <p:cNvSpPr>
            <a:spLocks noGrp="1"/>
          </p:cNvSpPr>
          <p:nvPr>
            <p:ph type="sldNum" sz="quarter" idx="5"/>
          </p:nvPr>
        </p:nvSpPr>
        <p:spPr/>
        <p:txBody>
          <a:bodyPr/>
          <a:lstStyle/>
          <a:p>
            <a:fld id="{1B959708-4A52-4C89-918A-257809EA3604}" type="slidenum">
              <a:rPr lang="sv-SE" smtClean="0"/>
              <a:t>4</a:t>
            </a:fld>
            <a:endParaRPr lang="sv-SE"/>
          </a:p>
        </p:txBody>
      </p:sp>
    </p:spTree>
    <p:extLst>
      <p:ext uri="{BB962C8B-B14F-4D97-AF65-F5344CB8AC3E}">
        <p14:creationId xmlns:p14="http://schemas.microsoft.com/office/powerpoint/2010/main" val="377125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b="1" dirty="0">
                <a:cs typeface="Calibri"/>
              </a:rPr>
              <a:t>Bild 6. </a:t>
            </a:r>
          </a:p>
          <a:p>
            <a:pPr marL="0" indent="0">
              <a:buFont typeface="Arial"/>
              <a:buNone/>
            </a:pPr>
            <a:r>
              <a:rPr lang="sv-SE" b="1" dirty="0">
                <a:cs typeface="Calibri"/>
              </a:rPr>
              <a:t>Förslag </a:t>
            </a:r>
            <a:r>
              <a:rPr lang="sv-SE" b="1" dirty="0" err="1">
                <a:cs typeface="Calibri"/>
              </a:rPr>
              <a:t>talmanus</a:t>
            </a:r>
            <a:r>
              <a:rPr lang="sv-SE" b="1" dirty="0">
                <a:cs typeface="Calibri"/>
              </a:rPr>
              <a:t>:  </a:t>
            </a:r>
            <a:r>
              <a:rPr lang="sv-SE" dirty="0"/>
              <a:t>Så nu när vi vet vad ett lösenord är för något kan vi börja fundera på om det finns bra och mindre bra lösenord. Nu ska vi prata om vad det betyder att ett lösenord är bra. Och vad ska man tänka på om man vill skapa ett bra lösenord.</a:t>
            </a:r>
          </a:p>
        </p:txBody>
      </p:sp>
      <p:sp>
        <p:nvSpPr>
          <p:cNvPr id="4" name="Platshållare för bildnummer 3"/>
          <p:cNvSpPr>
            <a:spLocks noGrp="1"/>
          </p:cNvSpPr>
          <p:nvPr>
            <p:ph type="sldNum" sz="quarter" idx="5"/>
          </p:nvPr>
        </p:nvSpPr>
        <p:spPr/>
        <p:txBody>
          <a:bodyPr/>
          <a:lstStyle/>
          <a:p>
            <a:fld id="{1B959708-4A52-4C89-918A-257809EA3604}" type="slidenum">
              <a:rPr lang="sv-SE" smtClean="0"/>
              <a:t>5</a:t>
            </a:fld>
            <a:endParaRPr lang="sv-SE"/>
          </a:p>
        </p:txBody>
      </p:sp>
    </p:spTree>
    <p:extLst>
      <p:ext uri="{BB962C8B-B14F-4D97-AF65-F5344CB8AC3E}">
        <p14:creationId xmlns:p14="http://schemas.microsoft.com/office/powerpoint/2010/main" val="635406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defRPr/>
            </a:pPr>
            <a:r>
              <a:rPr lang="sv-SE" b="1" dirty="0">
                <a:cs typeface="Calibri"/>
              </a:rPr>
              <a:t>Bild 7. </a:t>
            </a:r>
            <a:endParaRPr lang="sv-SE" dirty="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b="1" dirty="0">
                <a:cs typeface="Calibri"/>
              </a:rPr>
              <a:t>Genomförande: </a:t>
            </a:r>
            <a:r>
              <a:rPr lang="sv-SE" dirty="0"/>
              <a:t>: Berätta att ni kommer att börja med en gissningslek. Fortsätt med att de på bilden ser två exempel på lösenord. Berätta vidare att eleverna nu ska få gissa vilket av de här två lösenorden de tror är det bästa – säkraste – lösenordet. </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[Be eleverna rösta genom handuppräckning] </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Skriv upp på tavlan hur många som trodde på respektive lösenord. Fråga om några elever vill utveckla varför de tror att det lösenordet som de gissade på är det säkraste lösenordet. Svaret är att det är det andra lösenordet som är det säkraste lösenordet – alltså Jaghar3prickigahundar! </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[När du KLICKAR framåt blir Jaghar3prickigahundar! rosa istället för blått.]</a:t>
            </a: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Fortsätt sedan med att säga att det är lätt att tro att det första lösenordet är det bästa – eftersom det ser sådär komplicerat ut och det kanske är lite svårt att gissa. </a:t>
            </a: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Fortsätt med att förklara varför det är så att Jaghar3prickigahundar! är ett bättre lösenord. Svaret är för att det är längre. Det finns alltså fler bokstäver och tecken i det lösenordet – och det gör att det är svårare att stjäla eller gissa det lösenordet. </a:t>
            </a: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sv-SE" dirty="0"/>
              <a:t>Gå vidare och säg att ni nu ska prata lite mer om hur ett lösenord ska vara för att det ska vara riktigt bra och säkert.</a:t>
            </a:r>
            <a:endParaRPr lang="sv-SE" noProof="0" dirty="0">
              <a:cs typeface="Calibri"/>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6</a:t>
            </a:fld>
            <a:endParaRPr lang="sv-SE"/>
          </a:p>
        </p:txBody>
      </p:sp>
    </p:spTree>
    <p:extLst>
      <p:ext uri="{BB962C8B-B14F-4D97-AF65-F5344CB8AC3E}">
        <p14:creationId xmlns:p14="http://schemas.microsoft.com/office/powerpoint/2010/main" val="3283268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latin typeface="+mn-lt"/>
              </a:rPr>
              <a:t>Bild 7</a:t>
            </a:r>
          </a:p>
          <a:p>
            <a:r>
              <a:rPr lang="sv-SE" b="1" dirty="0">
                <a:latin typeface="+mn-lt"/>
              </a:rPr>
              <a:t>Förslag </a:t>
            </a:r>
            <a:r>
              <a:rPr lang="sv-SE" b="1" dirty="0" err="1">
                <a:latin typeface="+mn-lt"/>
              </a:rPr>
              <a:t>talmanus</a:t>
            </a:r>
            <a:r>
              <a:rPr lang="sv-SE" b="1" dirty="0">
                <a:latin typeface="+mn-lt"/>
              </a:rPr>
              <a:t>:  </a:t>
            </a:r>
          </a:p>
          <a:p>
            <a:r>
              <a:rPr lang="sv-SE" dirty="0"/>
              <a:t>Okej, hur gör man ett riktigt bra och säkert lösenord? Jo, här är några viktiga saker som du kan tänka på när du ska hitta på ett lösenord som är jättejättesvårt för någon annan att lista ut. </a:t>
            </a:r>
          </a:p>
          <a:p>
            <a:endParaRPr lang="sv-SE" dirty="0"/>
          </a:p>
          <a:p>
            <a:r>
              <a:rPr lang="sv-SE" dirty="0"/>
              <a:t>Det första är att lösenordet ska vara LÅNGT. Det är för att ju fler bokstäver eller siffror eller tecken som du har i ditt lösenord, desto svårare blir det att lista ut. Det finns nämligen jättesmarta datorer som kan gissa lösenord, om man har en kort lösenord går det jättesnabbt för en dator att gissa det lösenordet. Men om du har ett </a:t>
            </a:r>
            <a:r>
              <a:rPr lang="sv-SE" dirty="0" err="1"/>
              <a:t>lååångt</a:t>
            </a:r>
            <a:r>
              <a:rPr lang="sv-SE" dirty="0"/>
              <a:t> lösenord, då tar det jättejättejättelång tid för en dator att lista ut det. Så lång tid att den aldrig kommer hinna bli klar. Hur långt ska det vara då? Vi brukar tänka att 12 tecken eller fler, det är en bra längd. </a:t>
            </a:r>
          </a:p>
          <a:p>
            <a:endParaRPr lang="sv-SE" dirty="0"/>
          </a:p>
          <a:p>
            <a:r>
              <a:rPr lang="sv-SE" dirty="0"/>
              <a:t>Nästa tips är såklart att ditt lösenord ska vara HEMLIGT. Det betyder alltså att bara du ska veta ditt lösenord. Det kanske är så att till exempel din förälder måste veta ditt lösenord och det kan ju vara bra medans du är barn. Men när det går – tänk på att inte berätta ditt lösenord för andra och om du skriver ner ditt lösenord någonstans, tänk på att göra det på en riktigt hemlig plats. INTE på en lapp som sitter på datorn. </a:t>
            </a:r>
          </a:p>
          <a:p>
            <a:endParaRPr lang="sv-SE" dirty="0"/>
          </a:p>
          <a:p>
            <a:r>
              <a:rPr lang="sv-SE" dirty="0"/>
              <a:t>UNIKT är nästa tips. Vad betyder det? Jo det betyder att ditt lösenord inte ska vara vanligt. Vi ska alldeles strax titta på några lösenord som är jättevanliga och därför jättelätta att gissa. Det är inte bra lösenord. Du kanske kan göra ett lösenord som handlar om något som du gillar eller har? Så om du till exempel har tre prickiga hundar hemma, är ett bra lösenord Jaghar3prickigahundar! Unikt betyder också att du ska ha unika, dvs olika lösenord för olika </a:t>
            </a:r>
            <a:r>
              <a:rPr lang="sv-SE" dirty="0" err="1"/>
              <a:t>appar</a:t>
            </a:r>
            <a:r>
              <a:rPr lang="sv-SE" dirty="0"/>
              <a:t>/ tjänster. Undvik att använda samma lösenord på flera ställen. </a:t>
            </a:r>
          </a:p>
          <a:p>
            <a:endParaRPr lang="sv-SE" dirty="0"/>
          </a:p>
          <a:p>
            <a:r>
              <a:rPr lang="sv-SE" dirty="0"/>
              <a:t>Och såklart ska lösenordet vara SVÅRT ATT GISSA! Det betyder alltså att även om ditt lösenord handlar om något du gillar eller som handlar om dig, så är det inte så bra att till exempel ha sitt namn eller födelsedag som lösenord, för det är ganska lätt att gissa. </a:t>
            </a:r>
          </a:p>
          <a:p>
            <a:endParaRPr lang="sv-SE" dirty="0"/>
          </a:p>
          <a:p>
            <a:r>
              <a:rPr lang="sv-SE" dirty="0"/>
              <a:t>Det är också bra att du gör ett lösenord som är LÄTT ATT KOMMA IHÅG. Det är därför det där andra lösenordet 1q!#() inte är så bra. Det går ju inte att komma ihåg. Jaghar3prickigahundar! däremot, det är ju ganska lätt att komma ihåg!</a:t>
            </a:r>
            <a:endParaRPr lang="sv-SE" sz="1200" dirty="0">
              <a:solidFill>
                <a:schemeClr val="bg1"/>
              </a:solidFill>
              <a:latin typeface="+mn-lt"/>
              <a:ea typeface="+mn-lt"/>
              <a:cs typeface="Futura Medium" panose="020B0602020204020303" pitchFamily="34" charset="-79"/>
            </a:endParaRPr>
          </a:p>
        </p:txBody>
      </p:sp>
      <p:sp>
        <p:nvSpPr>
          <p:cNvPr id="4" name="Platshållare för bildnummer 3"/>
          <p:cNvSpPr>
            <a:spLocks noGrp="1"/>
          </p:cNvSpPr>
          <p:nvPr>
            <p:ph type="sldNum" sz="quarter" idx="5"/>
          </p:nvPr>
        </p:nvSpPr>
        <p:spPr/>
        <p:txBody>
          <a:bodyPr/>
          <a:lstStyle/>
          <a:p>
            <a:fld id="{1B959708-4A52-4C89-918A-257809EA3604}" type="slidenum">
              <a:rPr lang="sv-SE" smtClean="0"/>
              <a:t>7</a:t>
            </a:fld>
            <a:endParaRPr lang="sv-SE"/>
          </a:p>
        </p:txBody>
      </p:sp>
    </p:spTree>
    <p:extLst>
      <p:ext uri="{BB962C8B-B14F-4D97-AF65-F5344CB8AC3E}">
        <p14:creationId xmlns:p14="http://schemas.microsoft.com/office/powerpoint/2010/main" val="2059496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baseline="0" dirty="0">
                <a:ea typeface="+mn-lt"/>
                <a:cs typeface="+mn-lt"/>
              </a:rPr>
              <a:t>Bild 8: </a:t>
            </a:r>
          </a:p>
          <a:p>
            <a:pPr marL="0" indent="0">
              <a:buFont typeface="Arial" panose="020B0604020202020204" pitchFamily="34" charset="0"/>
              <a:buNone/>
            </a:pPr>
            <a:r>
              <a:rPr lang="sv-SE" sz="1200" b="1" baseline="0" dirty="0">
                <a:ea typeface="+mn-lt"/>
                <a:cs typeface="+mn-lt"/>
              </a:rPr>
              <a:t>Förslag </a:t>
            </a:r>
            <a:r>
              <a:rPr lang="sv-SE" sz="1200" b="1" baseline="0" dirty="0" err="1">
                <a:ea typeface="+mn-lt"/>
                <a:cs typeface="+mn-lt"/>
              </a:rPr>
              <a:t>talmanus</a:t>
            </a:r>
            <a:r>
              <a:rPr lang="sv-SE" sz="1200" b="1" baseline="0" dirty="0">
                <a:ea typeface="+mn-lt"/>
                <a:cs typeface="+mn-lt"/>
              </a:rPr>
              <a:t>: </a:t>
            </a:r>
            <a:r>
              <a:rPr lang="sv-SE" dirty="0"/>
              <a:t>Nu ska vi titta på några exempel på lösenord som INTE är så bra. 123456, </a:t>
            </a:r>
            <a:r>
              <a:rPr lang="sv-SE" dirty="0" err="1"/>
              <a:t>Password</a:t>
            </a:r>
            <a:r>
              <a:rPr lang="sv-SE" dirty="0"/>
              <a:t>, 123456789, 12345678, 12345, 11111, 1234567, </a:t>
            </a:r>
            <a:r>
              <a:rPr lang="sv-SE" dirty="0" err="1"/>
              <a:t>Qwerty</a:t>
            </a:r>
            <a:r>
              <a:rPr lang="sv-SE" dirty="0"/>
              <a:t>, </a:t>
            </a:r>
            <a:r>
              <a:rPr lang="sv-SE" dirty="0" err="1"/>
              <a:t>Iloveyou</a:t>
            </a:r>
            <a:r>
              <a:rPr lang="sv-SE" dirty="0"/>
              <a:t> </a:t>
            </a:r>
          </a:p>
          <a:p>
            <a:pPr marL="0" indent="0">
              <a:buFont typeface="Arial" panose="020B0604020202020204" pitchFamily="34" charset="0"/>
              <a:buNone/>
            </a:pPr>
            <a:r>
              <a:rPr lang="sv-SE" dirty="0"/>
              <a:t>Det här är världens vanligaste lösenord. De här lösenorden följer alltså inte alls våra tips: de är inte långa, de är inte hemliga, inte unika och inte alls svåra att gissa. </a:t>
            </a:r>
          </a:p>
          <a:p>
            <a:pPr marL="0" indent="0">
              <a:buFont typeface="Arial" panose="020B0604020202020204" pitchFamily="34" charset="0"/>
              <a:buNone/>
            </a:pPr>
            <a:endParaRPr lang="sv-SE" dirty="0"/>
          </a:p>
          <a:p>
            <a:pPr marL="0" indent="0">
              <a:buFont typeface="Arial" panose="020B0604020202020204" pitchFamily="34" charset="0"/>
              <a:buNone/>
            </a:pPr>
            <a:r>
              <a:rPr lang="sv-SE" dirty="0"/>
              <a:t>Tips! Efter denna bild passar det bra att göra övningen på arbetsbladet Skapa bra lösenord.</a:t>
            </a:r>
            <a:endParaRPr lang="sv-SE" dirty="0">
              <a:cs typeface="Calibri"/>
            </a:endParaRPr>
          </a:p>
          <a:p>
            <a:endParaRPr lang="sv-SE" dirty="0"/>
          </a:p>
        </p:txBody>
      </p:sp>
      <p:sp>
        <p:nvSpPr>
          <p:cNvPr id="4" name="Platshållare för sidhuvud 3"/>
          <p:cNvSpPr>
            <a:spLocks noGrp="1"/>
          </p:cNvSpPr>
          <p:nvPr>
            <p:ph type="hdr" sz="quarter"/>
          </p:nvPr>
        </p:nvSpPr>
        <p:spPr/>
        <p:txBody>
          <a:bodyPr/>
          <a:lstStyle/>
          <a:p>
            <a:endParaRPr lang="sv-SE"/>
          </a:p>
        </p:txBody>
      </p:sp>
      <p:sp>
        <p:nvSpPr>
          <p:cNvPr id="5" name="Platshållare för bildnummer 4"/>
          <p:cNvSpPr>
            <a:spLocks noGrp="1"/>
          </p:cNvSpPr>
          <p:nvPr>
            <p:ph type="sldNum" sz="quarter" idx="5"/>
          </p:nvPr>
        </p:nvSpPr>
        <p:spPr/>
        <p:txBody>
          <a:bodyPr/>
          <a:lstStyle/>
          <a:p>
            <a:fld id="{DC08B6BB-3B81-DA47-8E92-0A9C70B09C49}" type="slidenum">
              <a:rPr lang="sv-SE" smtClean="0"/>
              <a:t>8</a:t>
            </a:fld>
            <a:endParaRPr lang="sv-SE"/>
          </a:p>
        </p:txBody>
      </p:sp>
    </p:spTree>
    <p:extLst>
      <p:ext uri="{BB962C8B-B14F-4D97-AF65-F5344CB8AC3E}">
        <p14:creationId xmlns:p14="http://schemas.microsoft.com/office/powerpoint/2010/main" val="2366888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b="1" dirty="0">
                <a:cs typeface="Calibri"/>
              </a:rPr>
              <a:t>Bild 9: </a:t>
            </a:r>
          </a:p>
          <a:p>
            <a:pPr marL="0" indent="0">
              <a:buFont typeface="Arial"/>
              <a:buNone/>
            </a:pPr>
            <a:r>
              <a:rPr lang="sv-SE" b="1" dirty="0">
                <a:cs typeface="Calibri"/>
              </a:rPr>
              <a:t>Förslag </a:t>
            </a:r>
            <a:r>
              <a:rPr lang="sv-SE" b="1" dirty="0" err="1">
                <a:cs typeface="Calibri"/>
              </a:rPr>
              <a:t>talmanus</a:t>
            </a:r>
            <a:r>
              <a:rPr lang="sv-SE" b="1" dirty="0">
                <a:cs typeface="Calibri"/>
              </a:rPr>
              <a:t>:</a:t>
            </a:r>
            <a:r>
              <a:rPr lang="sv-SE" dirty="0"/>
              <a:t> Så varför är det så viktigt med bra lösenord? Vad kan hända om man inte har ett så bra lösenord?</a:t>
            </a:r>
          </a:p>
        </p:txBody>
      </p:sp>
      <p:sp>
        <p:nvSpPr>
          <p:cNvPr id="4" name="Platshållare för bildnummer 3"/>
          <p:cNvSpPr>
            <a:spLocks noGrp="1"/>
          </p:cNvSpPr>
          <p:nvPr>
            <p:ph type="sldNum" sz="quarter" idx="5"/>
          </p:nvPr>
        </p:nvSpPr>
        <p:spPr/>
        <p:txBody>
          <a:bodyPr/>
          <a:lstStyle/>
          <a:p>
            <a:fld id="{1B959708-4A52-4C89-918A-257809EA3604}" type="slidenum">
              <a:rPr lang="sv-SE" smtClean="0"/>
              <a:t>9</a:t>
            </a:fld>
            <a:endParaRPr lang="sv-SE"/>
          </a:p>
        </p:txBody>
      </p:sp>
    </p:spTree>
    <p:extLst>
      <p:ext uri="{BB962C8B-B14F-4D97-AF65-F5344CB8AC3E}">
        <p14:creationId xmlns:p14="http://schemas.microsoft.com/office/powerpoint/2010/main" val="2168366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sv-SE"/>
              <a:t>Klicka här för att ändra mall för rubrikformat</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118464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52609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E29DA539-FF4E-41E9-A436-3B5F8550B804}" type="datetimeFigureOut">
              <a:rPr lang="sv-SE" smtClean="0"/>
              <a:t>2023-01-19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63314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1855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sv-SE"/>
              <a:t>Klicka här för att ändra mall för rubrikformat</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19512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8" name="Date Placeholder 7"/>
          <p:cNvSpPr>
            <a:spLocks noGrp="1"/>
          </p:cNvSpPr>
          <p:nvPr>
            <p:ph type="dt" sz="half" idx="10"/>
          </p:nvPr>
        </p:nvSpPr>
        <p:spPr/>
        <p:txBody>
          <a:body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p:txBody>
          <a:body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797693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1583436" y="3143250"/>
            <a:ext cx="4270248" cy="259677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7" name="Date Placeholder 6"/>
          <p:cNvSpPr>
            <a:spLocks noGrp="1"/>
          </p:cNvSpPr>
          <p:nvPr>
            <p:ph type="dt" sz="half" idx="10"/>
          </p:nvPr>
        </p:nvSpPr>
        <p:spPr/>
        <p:txBody>
          <a:bodyPr/>
          <a:lstStyle/>
          <a:p>
            <a:fld id="{E29DA539-FF4E-41E9-A436-3B5F8550B804}" type="datetimeFigureOut">
              <a:rPr lang="sv-SE" smtClean="0"/>
              <a:t>2023-01-19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9E6F1B42-C610-429B-B92E-CEECC49D1BD5}" type="slidenum">
              <a:rPr lang="sv-SE" smtClean="0"/>
              <a:t>‹#›</a:t>
            </a:fld>
            <a:endParaRPr lang="sv-SE"/>
          </a:p>
        </p:txBody>
      </p:sp>
      <p:sp>
        <p:nvSpPr>
          <p:cNvPr id="10" name="Title 9"/>
          <p:cNvSpPr>
            <a:spLocks noGrp="1"/>
          </p:cNvSpPr>
          <p:nvPr>
            <p:ph type="title"/>
          </p:nvPr>
        </p:nvSpPr>
        <p:spPr/>
        <p:txBody>
          <a:bodyPr/>
          <a:lstStyle/>
          <a:p>
            <a:r>
              <a:rPr lang="sv-SE"/>
              <a:t>Klicka här för att ändra mall för rubrikformat</a:t>
            </a:r>
            <a:endParaRPr lang="en-US" dirty="0"/>
          </a:p>
        </p:txBody>
      </p:sp>
    </p:spTree>
    <p:extLst>
      <p:ext uri="{BB962C8B-B14F-4D97-AF65-F5344CB8AC3E}">
        <p14:creationId xmlns:p14="http://schemas.microsoft.com/office/powerpoint/2010/main" val="3879489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E29DA539-FF4E-41E9-A436-3B5F8550B804}" type="datetimeFigureOut">
              <a:rPr lang="sv-SE" smtClean="0"/>
              <a:t>2023-01-19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396840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DA539-FF4E-41E9-A436-3B5F8550B804}" type="datetimeFigureOut">
              <a:rPr lang="sv-SE" smtClean="0"/>
              <a:t>2023-01-19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2291324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sv-SE"/>
              <a:t>Klicka här för att ändra mall för rubrikformat</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9" name="Date Placeholder 8"/>
          <p:cNvSpPr>
            <a:spLocks noGrp="1"/>
          </p:cNvSpPr>
          <p:nvPr>
            <p:ph type="dt" sz="half" idx="10"/>
          </p:nvPr>
        </p:nvSpPr>
        <p:spPr/>
        <p:txBody>
          <a:bodyPr/>
          <a:lstStyle/>
          <a:p>
            <a:fld id="{E29DA539-FF4E-41E9-A436-3B5F8550B804}" type="datetimeFigureOut">
              <a:rPr lang="sv-SE" smtClean="0"/>
              <a:t>2023-01-19</a:t>
            </a:fld>
            <a:endParaRPr lang="sv-SE"/>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1" name="Slide Number Placeholder 10"/>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355213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29DA539-FF4E-41E9-A436-3B5F8550B804}" type="datetimeFigureOut">
              <a:rPr lang="sv-SE" smtClean="0"/>
              <a:t>2023-01-19</a:t>
            </a:fld>
            <a:endParaRPr lang="sv-SE"/>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sv-SE"/>
          </a:p>
        </p:txBody>
      </p:sp>
      <p:sp>
        <p:nvSpPr>
          <p:cNvPr id="10" name="Slide Number Placeholder 9"/>
          <p:cNvSpPr>
            <a:spLocks noGrp="1"/>
          </p:cNvSpPr>
          <p:nvPr>
            <p:ph type="sldNum" sz="quarter" idx="12"/>
          </p:nvPr>
        </p:nvSpPr>
        <p:spPr/>
        <p:txBody>
          <a:bodyPr/>
          <a:lstStyle/>
          <a:p>
            <a:fld id="{9E6F1B42-C610-429B-B92E-CEECC49D1BD5}" type="slidenum">
              <a:rPr lang="sv-SE" smtClean="0"/>
              <a:t>‹#›</a:t>
            </a:fld>
            <a:endParaRPr lang="sv-SE"/>
          </a:p>
        </p:txBody>
      </p:sp>
    </p:spTree>
    <p:extLst>
      <p:ext uri="{BB962C8B-B14F-4D97-AF65-F5344CB8AC3E}">
        <p14:creationId xmlns:p14="http://schemas.microsoft.com/office/powerpoint/2010/main" val="4287949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29DA539-FF4E-41E9-A436-3B5F8550B804}" type="datetimeFigureOut">
              <a:rPr lang="sv-SE" smtClean="0"/>
              <a:t>2023-01-19</a:t>
            </a:fld>
            <a:endParaRPr lang="sv-SE"/>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sv-SE"/>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E6F1B42-C610-429B-B92E-CEECC49D1BD5}" type="slidenum">
              <a:rPr lang="sv-SE" smtClean="0"/>
              <a:t>‹#›</a:t>
            </a:fld>
            <a:endParaRPr lang="sv-SE"/>
          </a:p>
        </p:txBody>
      </p:sp>
    </p:spTree>
    <p:extLst>
      <p:ext uri="{BB962C8B-B14F-4D97-AF65-F5344CB8AC3E}">
        <p14:creationId xmlns:p14="http://schemas.microsoft.com/office/powerpoint/2010/main" val="32888732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png"/><Relationship Id="rId7" Type="http://schemas.openxmlformats.org/officeDocument/2006/relationships/image" Target="../media/image50.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33.svg"/><Relationship Id="rId4" Type="http://schemas.openxmlformats.org/officeDocument/2006/relationships/image" Target="../media/image32.png"/><Relationship Id="rId9" Type="http://schemas.openxmlformats.org/officeDocument/2006/relationships/image" Target="../media/image52.svg"/></Relationships>
</file>

<file path=ppt/slides/_rels/slide12.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4.png"/><Relationship Id="rId7" Type="http://schemas.openxmlformats.org/officeDocument/2006/relationships/image" Target="../media/image57.sv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svg"/><Relationship Id="rId4" Type="http://schemas.openxmlformats.org/officeDocument/2006/relationships/image" Target="../media/image54.png"/><Relationship Id="rId9" Type="http://schemas.openxmlformats.org/officeDocument/2006/relationships/image" Target="../media/image59.svg"/></Relationships>
</file>

<file path=ppt/slides/_rels/slide2.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image" Target="../media/image3.jp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svg"/></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18" Type="http://schemas.openxmlformats.org/officeDocument/2006/relationships/image" Target="../media/image30.png"/><Relationship Id="rId3" Type="http://schemas.openxmlformats.org/officeDocument/2006/relationships/image" Target="../media/image4.png"/><Relationship Id="rId21" Type="http://schemas.openxmlformats.org/officeDocument/2006/relationships/image" Target="../media/image33.svg"/><Relationship Id="rId7" Type="http://schemas.openxmlformats.org/officeDocument/2006/relationships/image" Target="../media/image19.svg"/><Relationship Id="rId12" Type="http://schemas.openxmlformats.org/officeDocument/2006/relationships/image" Target="../media/image24.png"/><Relationship Id="rId17" Type="http://schemas.openxmlformats.org/officeDocument/2006/relationships/image" Target="../media/image29.svg"/><Relationship Id="rId2" Type="http://schemas.openxmlformats.org/officeDocument/2006/relationships/notesSlide" Target="../notesSlides/notesSlide4.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9.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5" Type="http://schemas.openxmlformats.org/officeDocument/2006/relationships/image" Target="../media/image27.svg"/><Relationship Id="rId23" Type="http://schemas.openxmlformats.org/officeDocument/2006/relationships/image" Target="../media/image35.svg"/><Relationship Id="rId10" Type="http://schemas.openxmlformats.org/officeDocument/2006/relationships/image" Target="../media/image22.png"/><Relationship Id="rId19" Type="http://schemas.openxmlformats.org/officeDocument/2006/relationships/image" Target="../media/image31.svg"/><Relationship Id="rId4" Type="http://schemas.openxmlformats.org/officeDocument/2006/relationships/image" Target="../media/image16.png"/><Relationship Id="rId9" Type="http://schemas.openxmlformats.org/officeDocument/2006/relationships/image" Target="../media/image21.svg"/><Relationship Id="rId14" Type="http://schemas.openxmlformats.org/officeDocument/2006/relationships/image" Target="../media/image26.png"/><Relationship Id="rId22"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9.sv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CE97B115-158C-E4C8-D74F-F4519F9F192D}"/>
              </a:ext>
            </a:extLst>
          </p:cNvPr>
          <p:cNvSpPr>
            <a:spLocks noGrp="1"/>
          </p:cNvSpPr>
          <p:nvPr>
            <p:ph type="subTitle" idx="1"/>
          </p:nvPr>
        </p:nvSpPr>
        <p:spPr>
          <a:xfrm>
            <a:off x="5458969" y="4794996"/>
            <a:ext cx="5928358" cy="1239894"/>
          </a:xfrm>
        </p:spPr>
        <p:txBody>
          <a:bodyPr vert="horz" lIns="91440" tIns="45720" rIns="91440" bIns="45720" rtlCol="0" anchor="t">
            <a:normAutofit/>
          </a:bodyPr>
          <a:lstStyle/>
          <a:p>
            <a:r>
              <a:rPr lang="sv-SE" sz="2800" dirty="0"/>
              <a:t>Såhär skapar du säkra lösenord!</a:t>
            </a:r>
          </a:p>
        </p:txBody>
      </p:sp>
      <p:pic>
        <p:nvPicPr>
          <p:cNvPr id="5" name="Picture 4">
            <a:extLst>
              <a:ext uri="{FF2B5EF4-FFF2-40B4-BE49-F238E27FC236}">
                <a16:creationId xmlns:a16="http://schemas.microsoft.com/office/drawing/2014/main" id="{03D2ABB3-8287-2392-6231-5E3129AFB859}"/>
              </a:ext>
            </a:extLst>
          </p:cNvPr>
          <p:cNvPicPr>
            <a:picLocks noChangeAspect="1"/>
          </p:cNvPicPr>
          <p:nvPr/>
        </p:nvPicPr>
        <p:blipFill>
          <a:blip r:embed="rId3">
            <a:extLst>
              <a:ext uri="{28A0092B-C50C-407E-A947-70E740481C1C}">
                <a14:useLocalDpi xmlns:a14="http://schemas.microsoft.com/office/drawing/2010/main" val="0"/>
              </a:ext>
            </a:extLst>
          </a:blip>
          <a:srcRect l="27383" r="27383"/>
          <a:stretch/>
        </p:blipFill>
        <p:spPr>
          <a:xfrm>
            <a:off x="20" y="10"/>
            <a:ext cx="4654277" cy="6857990"/>
          </a:xfrm>
          <a:prstGeom prst="rect">
            <a:avLst/>
          </a:prstGeom>
        </p:spPr>
      </p:pic>
      <p:pic>
        <p:nvPicPr>
          <p:cNvPr id="10" name="Bildobjekt 9">
            <a:extLst>
              <a:ext uri="{FF2B5EF4-FFF2-40B4-BE49-F238E27FC236}">
                <a16:creationId xmlns:a16="http://schemas.microsoft.com/office/drawing/2014/main" id="{957CAE65-3F1E-EC88-0AFA-0B5DB60863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265562"/>
            <a:ext cx="4442732" cy="2675193"/>
          </a:xfrm>
          <a:prstGeom prst="rect">
            <a:avLst/>
          </a:prstGeom>
        </p:spPr>
      </p:pic>
    </p:spTree>
    <p:extLst>
      <p:ext uri="{BB962C8B-B14F-4D97-AF65-F5344CB8AC3E}">
        <p14:creationId xmlns:p14="http://schemas.microsoft.com/office/powerpoint/2010/main" val="2736358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ktangel 43">
            <a:extLst>
              <a:ext uri="{FF2B5EF4-FFF2-40B4-BE49-F238E27FC236}">
                <a16:creationId xmlns:a16="http://schemas.microsoft.com/office/drawing/2014/main" id="{952F3D86-1F19-845D-32D6-74D4885D18A0}"/>
              </a:ext>
            </a:extLst>
          </p:cNvPr>
          <p:cNvSpPr/>
          <p:nvPr/>
        </p:nvSpPr>
        <p:spPr>
          <a:xfrm rot="16914861">
            <a:off x="8395219" y="2713532"/>
            <a:ext cx="2748615" cy="154834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Google Shape;289;p33">
            <a:extLst>
              <a:ext uri="{FF2B5EF4-FFF2-40B4-BE49-F238E27FC236}">
                <a16:creationId xmlns:a16="http://schemas.microsoft.com/office/drawing/2014/main" id="{3F38DA06-B85A-B149-ADF0-7783914C574C}"/>
              </a:ext>
            </a:extLst>
          </p:cNvPr>
          <p:cNvSpPr/>
          <p:nvPr/>
        </p:nvSpPr>
        <p:spPr>
          <a:xfrm>
            <a:off x="1021048" y="837713"/>
            <a:ext cx="6031535" cy="4545636"/>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alpha val="11150"/>
            </a:srgbClr>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Sniglet"/>
              <a:ea typeface="Sniglet"/>
              <a:cs typeface="Sniglet"/>
              <a:sym typeface="Sniglet"/>
            </a:endParaRPr>
          </a:p>
        </p:txBody>
      </p:sp>
      <p:pic>
        <p:nvPicPr>
          <p:cNvPr id="20" name="Platshållare för innehåll 13">
            <a:extLst>
              <a:ext uri="{FF2B5EF4-FFF2-40B4-BE49-F238E27FC236}">
                <a16:creationId xmlns:a16="http://schemas.microsoft.com/office/drawing/2014/main" id="{04E22219-1934-2341-A002-C13F3169463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p:spPr>
      </p:pic>
      <p:sp>
        <p:nvSpPr>
          <p:cNvPr id="4" name="Rektangel 3">
            <a:extLst>
              <a:ext uri="{FF2B5EF4-FFF2-40B4-BE49-F238E27FC236}">
                <a16:creationId xmlns:a16="http://schemas.microsoft.com/office/drawing/2014/main" id="{C71DD09A-EAD5-9F37-59C8-C282FC7B5BC5}"/>
              </a:ext>
            </a:extLst>
          </p:cNvPr>
          <p:cNvSpPr/>
          <p:nvPr/>
        </p:nvSpPr>
        <p:spPr>
          <a:xfrm>
            <a:off x="1299017" y="1109293"/>
            <a:ext cx="5540962" cy="335109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2" name="Bildobjekt 21">
            <a:extLst>
              <a:ext uri="{FF2B5EF4-FFF2-40B4-BE49-F238E27FC236}">
                <a16:creationId xmlns:a16="http://schemas.microsoft.com/office/drawing/2014/main" id="{AA2CF50D-30EF-5E46-1471-E3866D10D5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00308">
            <a:off x="1573313" y="1497677"/>
            <a:ext cx="2934109" cy="712744"/>
          </a:xfrm>
          <a:prstGeom prst="rect">
            <a:avLst/>
          </a:prstGeom>
        </p:spPr>
      </p:pic>
      <p:pic>
        <p:nvPicPr>
          <p:cNvPr id="24" name="Bildobjekt 23">
            <a:extLst>
              <a:ext uri="{FF2B5EF4-FFF2-40B4-BE49-F238E27FC236}">
                <a16:creationId xmlns:a16="http://schemas.microsoft.com/office/drawing/2014/main" id="{1CB71558-760B-DB53-1ABB-205421F0A3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889705">
            <a:off x="9834377" y="2444651"/>
            <a:ext cx="719675" cy="719675"/>
          </a:xfrm>
          <a:prstGeom prst="rect">
            <a:avLst/>
          </a:prstGeom>
        </p:spPr>
      </p:pic>
      <p:pic>
        <p:nvPicPr>
          <p:cNvPr id="28" name="Bildobjekt 27" descr="En bild som visar text&#10;&#10;Automatiskt genererad beskrivning">
            <a:extLst>
              <a:ext uri="{FF2B5EF4-FFF2-40B4-BE49-F238E27FC236}">
                <a16:creationId xmlns:a16="http://schemas.microsoft.com/office/drawing/2014/main" id="{3BDB8610-E7D8-9D6E-37AD-426BCBAFAA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009169">
            <a:off x="4048360" y="2615654"/>
            <a:ext cx="2339904" cy="487152"/>
          </a:xfrm>
          <a:prstGeom prst="rect">
            <a:avLst/>
          </a:prstGeom>
        </p:spPr>
      </p:pic>
      <p:pic>
        <p:nvPicPr>
          <p:cNvPr id="32" name="Bildobjekt 31">
            <a:extLst>
              <a:ext uri="{FF2B5EF4-FFF2-40B4-BE49-F238E27FC236}">
                <a16:creationId xmlns:a16="http://schemas.microsoft.com/office/drawing/2014/main" id="{7FCD2A02-6285-F2C0-105F-AB8AE48A3BD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2473" y="2317867"/>
            <a:ext cx="774963" cy="1408385"/>
          </a:xfrm>
          <a:prstGeom prst="rect">
            <a:avLst/>
          </a:prstGeom>
        </p:spPr>
      </p:pic>
      <p:pic>
        <p:nvPicPr>
          <p:cNvPr id="34" name="Bildobjekt 33">
            <a:extLst>
              <a:ext uri="{FF2B5EF4-FFF2-40B4-BE49-F238E27FC236}">
                <a16:creationId xmlns:a16="http://schemas.microsoft.com/office/drawing/2014/main" id="{9A78C45D-757D-1A6A-177D-672CB148FF9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5831" y="3495806"/>
            <a:ext cx="1648245" cy="502026"/>
          </a:xfrm>
          <a:prstGeom prst="rect">
            <a:avLst/>
          </a:prstGeom>
        </p:spPr>
      </p:pic>
      <p:pic>
        <p:nvPicPr>
          <p:cNvPr id="40" name="Bildobjekt 39">
            <a:extLst>
              <a:ext uri="{FF2B5EF4-FFF2-40B4-BE49-F238E27FC236}">
                <a16:creationId xmlns:a16="http://schemas.microsoft.com/office/drawing/2014/main" id="{C9B545C9-41F5-91FF-854E-45A6BCC6688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26584" y="3107814"/>
            <a:ext cx="1037957" cy="733999"/>
          </a:xfrm>
          <a:prstGeom prst="rect">
            <a:avLst/>
          </a:prstGeom>
        </p:spPr>
      </p:pic>
      <p:pic>
        <p:nvPicPr>
          <p:cNvPr id="42" name="Bildobjekt 41">
            <a:extLst>
              <a:ext uri="{FF2B5EF4-FFF2-40B4-BE49-F238E27FC236}">
                <a16:creationId xmlns:a16="http://schemas.microsoft.com/office/drawing/2014/main" id="{453AD513-709F-A125-EF6D-7DDAFD00B11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44425" y="1504049"/>
            <a:ext cx="1856853" cy="1031585"/>
          </a:xfrm>
          <a:prstGeom prst="rect">
            <a:avLst/>
          </a:prstGeom>
        </p:spPr>
      </p:pic>
      <p:sp>
        <p:nvSpPr>
          <p:cNvPr id="43" name="Google Shape;273;p31">
            <a:extLst>
              <a:ext uri="{FF2B5EF4-FFF2-40B4-BE49-F238E27FC236}">
                <a16:creationId xmlns:a16="http://schemas.microsoft.com/office/drawing/2014/main" id="{F9B1797F-2B8A-C024-7CD0-7F1A1AF03018}"/>
              </a:ext>
            </a:extLst>
          </p:cNvPr>
          <p:cNvSpPr/>
          <p:nvPr/>
        </p:nvSpPr>
        <p:spPr>
          <a:xfrm rot="698716">
            <a:off x="8837723" y="1534892"/>
            <a:ext cx="1863608" cy="3921828"/>
          </a:xfrm>
          <a:custGeom>
            <a:avLst/>
            <a:gdLst/>
            <a:ahLst/>
            <a:cxnLst/>
            <a:rect l="l" t="t" r="r" b="b"/>
            <a:pathLst>
              <a:path w="25999" h="54713" extrusionOk="0">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FFFFFF">
              <a:alpha val="11150"/>
            </a:srgbClr>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 name="Bildobjekt 44" descr="En bild som visar text, clipart, vektorgrafik&#10;&#10;Automatiskt genererad beskrivning">
            <a:extLst>
              <a:ext uri="{FF2B5EF4-FFF2-40B4-BE49-F238E27FC236}">
                <a16:creationId xmlns:a16="http://schemas.microsoft.com/office/drawing/2014/main" id="{DDB80595-BFC2-75E7-926C-2EEB3273207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040839">
            <a:off x="9500523" y="4020061"/>
            <a:ext cx="635926" cy="635926"/>
          </a:xfrm>
          <a:prstGeom prst="rect">
            <a:avLst/>
          </a:prstGeom>
        </p:spPr>
      </p:pic>
      <p:pic>
        <p:nvPicPr>
          <p:cNvPr id="47" name="Bildobjekt 46" descr="En bild som visar text&#10;&#10;Automatiskt genererad beskrivning">
            <a:extLst>
              <a:ext uri="{FF2B5EF4-FFF2-40B4-BE49-F238E27FC236}">
                <a16:creationId xmlns:a16="http://schemas.microsoft.com/office/drawing/2014/main" id="{DA1C6588-169A-8A8D-734A-A9B8F54520D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065742">
            <a:off x="4686067" y="3234037"/>
            <a:ext cx="1262528" cy="1262528"/>
          </a:xfrm>
          <a:prstGeom prst="rect">
            <a:avLst/>
          </a:prstGeom>
        </p:spPr>
      </p:pic>
    </p:spTree>
    <p:extLst>
      <p:ext uri="{BB962C8B-B14F-4D97-AF65-F5344CB8AC3E}">
        <p14:creationId xmlns:p14="http://schemas.microsoft.com/office/powerpoint/2010/main" val="66121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latshållare för innehåll 13">
            <a:extLst>
              <a:ext uri="{FF2B5EF4-FFF2-40B4-BE49-F238E27FC236}">
                <a16:creationId xmlns:a16="http://schemas.microsoft.com/office/drawing/2014/main" id="{EFB19733-C7CD-BADB-65BE-982A0AA32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16" name="Google Shape;388;p38">
            <a:extLst>
              <a:ext uri="{FF2B5EF4-FFF2-40B4-BE49-F238E27FC236}">
                <a16:creationId xmlns:a16="http://schemas.microsoft.com/office/drawing/2014/main" id="{4AAC0564-DC9F-FE95-9B91-4A614670428A}"/>
              </a:ext>
            </a:extLst>
          </p:cNvPr>
          <p:cNvSpPr/>
          <p:nvPr/>
        </p:nvSpPr>
        <p:spPr>
          <a:xfrm>
            <a:off x="6458171" y="2474326"/>
            <a:ext cx="2134913" cy="1895027"/>
          </a:xfrm>
          <a:custGeom>
            <a:avLst/>
            <a:gdLst/>
            <a:ahLst/>
            <a:cxnLst/>
            <a:rect l="l" t="t" r="r" b="b"/>
            <a:pathLst>
              <a:path w="19297" h="18251" extrusionOk="0">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D4C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73;p31">
            <a:extLst>
              <a:ext uri="{FF2B5EF4-FFF2-40B4-BE49-F238E27FC236}">
                <a16:creationId xmlns:a16="http://schemas.microsoft.com/office/drawing/2014/main" id="{A99A0B50-A790-AD9A-9AC2-1E3D8A9E8DC5}"/>
              </a:ext>
            </a:extLst>
          </p:cNvPr>
          <p:cNvSpPr/>
          <p:nvPr/>
        </p:nvSpPr>
        <p:spPr>
          <a:xfrm>
            <a:off x="9645444" y="1992707"/>
            <a:ext cx="1504337" cy="2653035"/>
          </a:xfrm>
          <a:custGeom>
            <a:avLst/>
            <a:gdLst/>
            <a:ahLst/>
            <a:cxnLst/>
            <a:rect l="l" t="t" r="r" b="b"/>
            <a:pathLst>
              <a:path w="25999" h="54713" extrusionOk="0">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D4C394">
              <a:alpha val="73000"/>
            </a:srgbClr>
          </a:solidFill>
          <a:ln w="19050" cap="flat" cmpd="sng">
            <a:solidFill>
              <a:srgbClr val="D4C39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 name="Bild 18" descr="Hus kontur">
            <a:extLst>
              <a:ext uri="{FF2B5EF4-FFF2-40B4-BE49-F238E27FC236}">
                <a16:creationId xmlns:a16="http://schemas.microsoft.com/office/drawing/2014/main" id="{C2FAC94E-5688-B6AD-444C-C477ECCD0AB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36984" y="1799304"/>
            <a:ext cx="2950902" cy="2950902"/>
          </a:xfrm>
          <a:prstGeom prst="rect">
            <a:avLst/>
          </a:prstGeom>
        </p:spPr>
      </p:pic>
      <p:pic>
        <p:nvPicPr>
          <p:cNvPr id="20" name="Bild 19" descr="Lås med hel fyllning">
            <a:extLst>
              <a:ext uri="{FF2B5EF4-FFF2-40B4-BE49-F238E27FC236}">
                <a16:creationId xmlns:a16="http://schemas.microsoft.com/office/drawing/2014/main" id="{39E304F1-F8B9-8F82-A8D4-08E595813F6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09251" y="3068524"/>
            <a:ext cx="1006367" cy="1006367"/>
          </a:xfrm>
          <a:prstGeom prst="rect">
            <a:avLst/>
          </a:prstGeom>
        </p:spPr>
      </p:pic>
      <p:pic>
        <p:nvPicPr>
          <p:cNvPr id="21" name="Bild 20" descr="Lås med hel fyllning">
            <a:extLst>
              <a:ext uri="{FF2B5EF4-FFF2-40B4-BE49-F238E27FC236}">
                <a16:creationId xmlns:a16="http://schemas.microsoft.com/office/drawing/2014/main" id="{31A02D98-49CF-440A-3DDF-860BA0D1EF3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21911" y="2702307"/>
            <a:ext cx="1006367" cy="1006367"/>
          </a:xfrm>
          <a:prstGeom prst="rect">
            <a:avLst/>
          </a:prstGeom>
        </p:spPr>
      </p:pic>
      <p:pic>
        <p:nvPicPr>
          <p:cNvPr id="22" name="Bild 21" descr="Lås med hel fyllning">
            <a:extLst>
              <a:ext uri="{FF2B5EF4-FFF2-40B4-BE49-F238E27FC236}">
                <a16:creationId xmlns:a16="http://schemas.microsoft.com/office/drawing/2014/main" id="{29444BF8-30DF-09B9-5C47-70944AD70EC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05487" y="2702307"/>
            <a:ext cx="1006367" cy="1006367"/>
          </a:xfrm>
          <a:prstGeom prst="rect">
            <a:avLst/>
          </a:prstGeom>
        </p:spPr>
      </p:pic>
      <p:pic>
        <p:nvPicPr>
          <p:cNvPr id="24" name="Bild 23" descr="Nyckel med hel fyllning">
            <a:extLst>
              <a:ext uri="{FF2B5EF4-FFF2-40B4-BE49-F238E27FC236}">
                <a16:creationId xmlns:a16="http://schemas.microsoft.com/office/drawing/2014/main" id="{17E29F98-9CD1-1B1C-0DC5-4001CC30076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1231904">
            <a:off x="820717" y="2474326"/>
            <a:ext cx="2194764" cy="2194764"/>
          </a:xfrm>
          <a:prstGeom prst="rect">
            <a:avLst/>
          </a:prstGeom>
        </p:spPr>
      </p:pic>
    </p:spTree>
    <p:extLst>
      <p:ext uri="{BB962C8B-B14F-4D97-AF65-F5344CB8AC3E}">
        <p14:creationId xmlns:p14="http://schemas.microsoft.com/office/powerpoint/2010/main" val="381234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9" name="Ellips 8">
            <a:extLst>
              <a:ext uri="{FF2B5EF4-FFF2-40B4-BE49-F238E27FC236}">
                <a16:creationId xmlns:a16="http://schemas.microsoft.com/office/drawing/2014/main" id="{01686BE1-1852-C34C-86B8-3FE57A1A5C32}"/>
              </a:ext>
            </a:extLst>
          </p:cNvPr>
          <p:cNvSpPr/>
          <p:nvPr/>
        </p:nvSpPr>
        <p:spPr>
          <a:xfrm>
            <a:off x="3421662" y="544340"/>
            <a:ext cx="5348673" cy="5348673"/>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sv-SE" sz="4000" b="1" dirty="0">
                <a:solidFill>
                  <a:schemeClr val="bg2"/>
                </a:solidFill>
                <a:latin typeface="Work Sans" pitchFamily="2" charset="0"/>
                <a:cs typeface="Futura Medium" panose="020B0602020204020303" pitchFamily="34" charset="-79"/>
              </a:rPr>
              <a:t>VAD HAR VI LÄRT OSS?</a:t>
            </a:r>
          </a:p>
        </p:txBody>
      </p:sp>
    </p:spTree>
    <p:extLst>
      <p:ext uri="{BB962C8B-B14F-4D97-AF65-F5344CB8AC3E}">
        <p14:creationId xmlns:p14="http://schemas.microsoft.com/office/powerpoint/2010/main" val="4255409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latshållare för innehåll 13">
            <a:extLst>
              <a:ext uri="{FF2B5EF4-FFF2-40B4-BE49-F238E27FC236}">
                <a16:creationId xmlns:a16="http://schemas.microsoft.com/office/drawing/2014/main" id="{BAA0D3DC-6A0A-660B-DF1D-A0F9F001B5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8" name="Rubrik 1">
            <a:extLst>
              <a:ext uri="{FF2B5EF4-FFF2-40B4-BE49-F238E27FC236}">
                <a16:creationId xmlns:a16="http://schemas.microsoft.com/office/drawing/2014/main" id="{38BCA460-FB5E-F6F9-9C77-7E284BBE187F}"/>
              </a:ext>
            </a:extLst>
          </p:cNvPr>
          <p:cNvSpPr txBox="1">
            <a:spLocks/>
          </p:cNvSpPr>
          <p:nvPr/>
        </p:nvSpPr>
        <p:spPr>
          <a:xfrm>
            <a:off x="138015" y="722564"/>
            <a:ext cx="11580341"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rgbClr val="D3AABE"/>
                </a:solidFill>
                <a:latin typeface="Work Sans" pitchFamily="2" charset="0"/>
                <a:cs typeface="Futura Medium" panose="020B0602020204020303" pitchFamily="34" charset="-79"/>
              </a:rPr>
              <a:t>Vad har vi lärt oss?</a:t>
            </a:r>
          </a:p>
        </p:txBody>
      </p:sp>
      <p:pic>
        <p:nvPicPr>
          <p:cNvPr id="7" name="Bild 6" descr="Sköld bockmärke med hel fyllning">
            <a:extLst>
              <a:ext uri="{FF2B5EF4-FFF2-40B4-BE49-F238E27FC236}">
                <a16:creationId xmlns:a16="http://schemas.microsoft.com/office/drawing/2014/main" id="{F7320C8C-6CBA-63E1-2FC0-D67B40D94F4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936" y="2787445"/>
            <a:ext cx="905775" cy="905775"/>
          </a:xfrm>
          <a:prstGeom prst="rect">
            <a:avLst/>
          </a:prstGeom>
        </p:spPr>
      </p:pic>
      <p:grpSp>
        <p:nvGrpSpPr>
          <p:cNvPr id="11" name="Grupp 10">
            <a:extLst>
              <a:ext uri="{FF2B5EF4-FFF2-40B4-BE49-F238E27FC236}">
                <a16:creationId xmlns:a16="http://schemas.microsoft.com/office/drawing/2014/main" id="{F470269C-7ED2-D3A6-0EF9-CAD7E219BF87}"/>
              </a:ext>
            </a:extLst>
          </p:cNvPr>
          <p:cNvGrpSpPr/>
          <p:nvPr/>
        </p:nvGrpSpPr>
        <p:grpSpPr>
          <a:xfrm>
            <a:off x="929130" y="4205422"/>
            <a:ext cx="956949" cy="1013598"/>
            <a:chOff x="355657" y="1512125"/>
            <a:chExt cx="956949" cy="1013598"/>
          </a:xfrm>
        </p:grpSpPr>
        <p:sp>
          <p:nvSpPr>
            <p:cNvPr id="6" name="Google Shape;388;p38">
              <a:extLst>
                <a:ext uri="{FF2B5EF4-FFF2-40B4-BE49-F238E27FC236}">
                  <a16:creationId xmlns:a16="http://schemas.microsoft.com/office/drawing/2014/main" id="{1D0D6319-DDAD-A783-307E-9BAE6AF9BE8E}"/>
                </a:ext>
              </a:extLst>
            </p:cNvPr>
            <p:cNvSpPr/>
            <p:nvPr/>
          </p:nvSpPr>
          <p:spPr>
            <a:xfrm>
              <a:off x="355657" y="1512125"/>
              <a:ext cx="956949" cy="1013598"/>
            </a:xfrm>
            <a:custGeom>
              <a:avLst/>
              <a:gdLst/>
              <a:ahLst/>
              <a:cxnLst/>
              <a:rect l="l" t="t" r="r" b="b"/>
              <a:pathLst>
                <a:path w="19297" h="18251" extrusionOk="0">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Bild 9" descr="Lås med hel fyllning">
              <a:extLst>
                <a:ext uri="{FF2B5EF4-FFF2-40B4-BE49-F238E27FC236}">
                  <a16:creationId xmlns:a16="http://schemas.microsoft.com/office/drawing/2014/main" id="{B12E26CE-E6D0-5619-2A09-AF8A9F9B31D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5767" y="1570473"/>
              <a:ext cx="666225" cy="666225"/>
            </a:xfrm>
            <a:prstGeom prst="rect">
              <a:avLst/>
            </a:prstGeom>
          </p:spPr>
        </p:pic>
      </p:grpSp>
      <p:sp>
        <p:nvSpPr>
          <p:cNvPr id="13" name="Platshållare för innehåll 2">
            <a:extLst>
              <a:ext uri="{FF2B5EF4-FFF2-40B4-BE49-F238E27FC236}">
                <a16:creationId xmlns:a16="http://schemas.microsoft.com/office/drawing/2014/main" id="{A51C62D5-9045-4FBE-39DA-37826B64E4E9}"/>
              </a:ext>
            </a:extLst>
          </p:cNvPr>
          <p:cNvSpPr txBox="1">
            <a:spLocks/>
          </p:cNvSpPr>
          <p:nvPr/>
        </p:nvSpPr>
        <p:spPr>
          <a:xfrm>
            <a:off x="473644" y="4332277"/>
            <a:ext cx="8790387" cy="759889"/>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endParaRPr lang="sv-SE" sz="2400" dirty="0">
              <a:solidFill>
                <a:srgbClr val="D3AABE"/>
              </a:solidFill>
              <a:latin typeface="Work Sans" pitchFamily="2" charset="0"/>
            </a:endParaRPr>
          </a:p>
        </p:txBody>
      </p:sp>
      <p:sp>
        <p:nvSpPr>
          <p:cNvPr id="15" name="Platshållare för innehåll 2">
            <a:extLst>
              <a:ext uri="{FF2B5EF4-FFF2-40B4-BE49-F238E27FC236}">
                <a16:creationId xmlns:a16="http://schemas.microsoft.com/office/drawing/2014/main" id="{FBE1730F-BA21-75D1-3FBF-D4AF006599AB}"/>
              </a:ext>
            </a:extLst>
          </p:cNvPr>
          <p:cNvSpPr txBox="1">
            <a:spLocks/>
          </p:cNvSpPr>
          <p:nvPr/>
        </p:nvSpPr>
        <p:spPr>
          <a:xfrm>
            <a:off x="4924963" y="5316846"/>
            <a:ext cx="7425637" cy="759889"/>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None/>
            </a:pPr>
            <a:endParaRPr lang="sv-SE" sz="2400" dirty="0">
              <a:solidFill>
                <a:srgbClr val="D3AABE"/>
              </a:solidFill>
              <a:latin typeface="Work Sans" pitchFamily="2" charset="0"/>
            </a:endParaRPr>
          </a:p>
        </p:txBody>
      </p:sp>
      <p:sp>
        <p:nvSpPr>
          <p:cNvPr id="12" name="Google Shape;54;p11">
            <a:extLst>
              <a:ext uri="{FF2B5EF4-FFF2-40B4-BE49-F238E27FC236}">
                <a16:creationId xmlns:a16="http://schemas.microsoft.com/office/drawing/2014/main" id="{BE92365F-0E8A-62C6-DF62-B51214BB8DB7}"/>
              </a:ext>
            </a:extLst>
          </p:cNvPr>
          <p:cNvSpPr/>
          <p:nvPr/>
        </p:nvSpPr>
        <p:spPr>
          <a:xfrm>
            <a:off x="9792058" y="6598941"/>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4" name="textruta 13">
            <a:extLst>
              <a:ext uri="{FF2B5EF4-FFF2-40B4-BE49-F238E27FC236}">
                <a16:creationId xmlns:a16="http://schemas.microsoft.com/office/drawing/2014/main" id="{739B9C13-96BF-3CF2-D483-CDB3B60A0A1C}"/>
              </a:ext>
            </a:extLst>
          </p:cNvPr>
          <p:cNvSpPr txBox="1"/>
          <p:nvPr/>
        </p:nvSpPr>
        <p:spPr>
          <a:xfrm>
            <a:off x="7859211" y="6266765"/>
            <a:ext cx="3796496" cy="338554"/>
          </a:xfrm>
          <a:prstGeom prst="rect">
            <a:avLst/>
          </a:prstGeom>
          <a:noFill/>
        </p:spPr>
        <p:txBody>
          <a:bodyPr wrap="square" rtlCol="0">
            <a:spAutoFit/>
          </a:bodyPr>
          <a:lstStyle/>
          <a:p>
            <a:pPr algn="r"/>
            <a:r>
              <a:rPr lang="sv-SE" sz="1600" dirty="0">
                <a:solidFill>
                  <a:srgbClr val="D3AABE"/>
                </a:solidFill>
                <a:latin typeface="Work Sans" pitchFamily="2" charset="0"/>
                <a:cs typeface="Futura Medium" panose="020B0602020204020303" pitchFamily="34" charset="-79"/>
              </a:rPr>
              <a:t>SAMMANFATTNING</a:t>
            </a:r>
          </a:p>
        </p:txBody>
      </p:sp>
      <p:sp>
        <p:nvSpPr>
          <p:cNvPr id="2" name="textruta 1">
            <a:extLst>
              <a:ext uri="{FF2B5EF4-FFF2-40B4-BE49-F238E27FC236}">
                <a16:creationId xmlns:a16="http://schemas.microsoft.com/office/drawing/2014/main" id="{13EF001A-A84B-EDEC-0C17-F9FFDAB90004}"/>
              </a:ext>
            </a:extLst>
          </p:cNvPr>
          <p:cNvSpPr txBox="1"/>
          <p:nvPr/>
        </p:nvSpPr>
        <p:spPr>
          <a:xfrm>
            <a:off x="3037297" y="1771054"/>
            <a:ext cx="6858000" cy="523220"/>
          </a:xfrm>
          <a:prstGeom prst="rect">
            <a:avLst/>
          </a:prstGeom>
          <a:noFill/>
        </p:spPr>
        <p:txBody>
          <a:bodyPr wrap="square" rtlCol="0">
            <a:spAutoFit/>
          </a:bodyPr>
          <a:lstStyle/>
          <a:p>
            <a:r>
              <a:rPr lang="sv-SE" sz="2800" dirty="0">
                <a:solidFill>
                  <a:schemeClr val="accent2">
                    <a:lumMod val="20000"/>
                    <a:lumOff val="80000"/>
                  </a:schemeClr>
                </a:solidFill>
              </a:rPr>
              <a:t>Lösenord är som en nyckel</a:t>
            </a:r>
          </a:p>
        </p:txBody>
      </p:sp>
      <p:sp>
        <p:nvSpPr>
          <p:cNvPr id="4" name="textruta 3">
            <a:extLst>
              <a:ext uri="{FF2B5EF4-FFF2-40B4-BE49-F238E27FC236}">
                <a16:creationId xmlns:a16="http://schemas.microsoft.com/office/drawing/2014/main" id="{FEF50DB0-8FD9-A483-9C99-ABCCCD218739}"/>
              </a:ext>
            </a:extLst>
          </p:cNvPr>
          <p:cNvSpPr txBox="1"/>
          <p:nvPr/>
        </p:nvSpPr>
        <p:spPr>
          <a:xfrm>
            <a:off x="1001211" y="3051665"/>
            <a:ext cx="6858000" cy="523220"/>
          </a:xfrm>
          <a:prstGeom prst="rect">
            <a:avLst/>
          </a:prstGeom>
          <a:noFill/>
        </p:spPr>
        <p:txBody>
          <a:bodyPr wrap="square" rtlCol="0">
            <a:spAutoFit/>
          </a:bodyPr>
          <a:lstStyle/>
          <a:p>
            <a:r>
              <a:rPr lang="sv-SE" sz="2800" dirty="0">
                <a:solidFill>
                  <a:schemeClr val="accent2">
                    <a:lumMod val="20000"/>
                    <a:lumOff val="80000"/>
                  </a:schemeClr>
                </a:solidFill>
              </a:rPr>
              <a:t>Långa lösenord är bra</a:t>
            </a:r>
          </a:p>
        </p:txBody>
      </p:sp>
      <p:pic>
        <p:nvPicPr>
          <p:cNvPr id="19" name="Bild 18" descr="Nyckel med hel fyllning">
            <a:extLst>
              <a:ext uri="{FF2B5EF4-FFF2-40B4-BE49-F238E27FC236}">
                <a16:creationId xmlns:a16="http://schemas.microsoft.com/office/drawing/2014/main" id="{BA28344C-DCCE-7BCF-FFB6-676888D26D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1231904">
            <a:off x="1960052" y="1498196"/>
            <a:ext cx="1068934" cy="1068934"/>
          </a:xfrm>
          <a:prstGeom prst="rect">
            <a:avLst/>
          </a:prstGeom>
        </p:spPr>
      </p:pic>
      <p:sp>
        <p:nvSpPr>
          <p:cNvPr id="20" name="textruta 19">
            <a:extLst>
              <a:ext uri="{FF2B5EF4-FFF2-40B4-BE49-F238E27FC236}">
                <a16:creationId xmlns:a16="http://schemas.microsoft.com/office/drawing/2014/main" id="{1230D157-135E-A4F2-07AF-949951B80791}"/>
              </a:ext>
            </a:extLst>
          </p:cNvPr>
          <p:cNvSpPr txBox="1"/>
          <p:nvPr/>
        </p:nvSpPr>
        <p:spPr>
          <a:xfrm>
            <a:off x="2101346" y="4328089"/>
            <a:ext cx="9001414" cy="523220"/>
          </a:xfrm>
          <a:prstGeom prst="rect">
            <a:avLst/>
          </a:prstGeom>
          <a:noFill/>
        </p:spPr>
        <p:txBody>
          <a:bodyPr wrap="square" rtlCol="0">
            <a:spAutoFit/>
          </a:bodyPr>
          <a:lstStyle/>
          <a:p>
            <a:r>
              <a:rPr lang="sv-SE" sz="2800" dirty="0">
                <a:solidFill>
                  <a:schemeClr val="accent2">
                    <a:lumMod val="20000"/>
                    <a:lumOff val="80000"/>
                  </a:schemeClr>
                </a:solidFill>
              </a:rPr>
              <a:t>Det är viktigt med bra lösenord så ingen kan stjäla från dig</a:t>
            </a:r>
          </a:p>
        </p:txBody>
      </p:sp>
    </p:spTree>
    <p:extLst>
      <p:ext uri="{BB962C8B-B14F-4D97-AF65-F5344CB8AC3E}">
        <p14:creationId xmlns:p14="http://schemas.microsoft.com/office/powerpoint/2010/main" val="316691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nodePh="1">
                                  <p:stCondLst>
                                    <p:cond delay="0"/>
                                  </p:stCondLst>
                                  <p:endCondLst>
                                    <p:cond evt="begin" delay="0">
                                      <p:tn val="9"/>
                                    </p:cond>
                                  </p:end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5" descr="En bild som visar person&#10;&#10;Automatiskt genererad beskrivning">
            <a:extLst>
              <a:ext uri="{FF2B5EF4-FFF2-40B4-BE49-F238E27FC236}">
                <a16:creationId xmlns:a16="http://schemas.microsoft.com/office/drawing/2014/main" id="{1C83C8D5-B05E-6C02-FB75-F9EBB7DF9151}"/>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20347" r="20347"/>
          <a:stretch>
            <a:fillRect/>
          </a:stretch>
        </p:blipFill>
        <p:spPr/>
      </p:pic>
      <p:sp>
        <p:nvSpPr>
          <p:cNvPr id="13" name="Rubrik 1">
            <a:extLst>
              <a:ext uri="{FF2B5EF4-FFF2-40B4-BE49-F238E27FC236}">
                <a16:creationId xmlns:a16="http://schemas.microsoft.com/office/drawing/2014/main" id="{2A8C5AC6-12A7-AE2C-2BB9-145FEABB66CE}"/>
              </a:ext>
            </a:extLst>
          </p:cNvPr>
          <p:cNvSpPr txBox="1">
            <a:spLocks/>
          </p:cNvSpPr>
          <p:nvPr/>
        </p:nvSpPr>
        <p:spPr>
          <a:xfrm>
            <a:off x="1001147" y="1070201"/>
            <a:ext cx="4023601" cy="759889"/>
          </a:xfrm>
          <a:prstGeom prst="rect">
            <a:avLst/>
          </a:prstGeom>
        </p:spPr>
        <p:txBody>
          <a:bodyPr>
            <a:normAutofit fontScale="9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2"/>
                </a:solidFill>
                <a:latin typeface="Work Sans" pitchFamily="2" charset="0"/>
                <a:cs typeface="Futura Medium" panose="020B0602020204020303" pitchFamily="34" charset="-79"/>
              </a:rPr>
              <a:t>Det här ska vi</a:t>
            </a:r>
            <a:br>
              <a:rPr lang="sv-SE" sz="3000" dirty="0">
                <a:solidFill>
                  <a:schemeClr val="bg2"/>
                </a:solidFill>
                <a:latin typeface="Work Sans" pitchFamily="2" charset="0"/>
                <a:cs typeface="Futura Medium" panose="020B0602020204020303" pitchFamily="34" charset="-79"/>
              </a:rPr>
            </a:br>
            <a:r>
              <a:rPr lang="sv-SE" sz="3000" dirty="0">
                <a:solidFill>
                  <a:schemeClr val="bg2"/>
                </a:solidFill>
                <a:latin typeface="Work Sans" pitchFamily="2" charset="0"/>
                <a:cs typeface="Futura Medium" panose="020B0602020204020303" pitchFamily="34" charset="-79"/>
              </a:rPr>
              <a:t>Prata om idag</a:t>
            </a:r>
          </a:p>
        </p:txBody>
      </p:sp>
      <p:sp>
        <p:nvSpPr>
          <p:cNvPr id="8" name="Platshållare för innehåll 2">
            <a:extLst>
              <a:ext uri="{FF2B5EF4-FFF2-40B4-BE49-F238E27FC236}">
                <a16:creationId xmlns:a16="http://schemas.microsoft.com/office/drawing/2014/main" id="{E66D3FB0-2326-3F1A-E981-3B0EF74B0790}"/>
              </a:ext>
            </a:extLst>
          </p:cNvPr>
          <p:cNvSpPr txBox="1">
            <a:spLocks/>
          </p:cNvSpPr>
          <p:nvPr/>
        </p:nvSpPr>
        <p:spPr>
          <a:xfrm>
            <a:off x="1650625" y="2281219"/>
            <a:ext cx="5300492" cy="40737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sv-SE" sz="2400" b="1" dirty="0">
                <a:solidFill>
                  <a:schemeClr val="bg2"/>
                </a:solidFill>
                <a:latin typeface="Work Sans" pitchFamily="2" charset="0"/>
                <a:cs typeface="Futura Medium" panose="020B0602020204020303" pitchFamily="34" charset="-79"/>
              </a:rPr>
              <a:t>Lösenord</a:t>
            </a:r>
          </a:p>
          <a:p>
            <a:pPr marL="0" indent="0">
              <a:lnSpc>
                <a:spcPct val="200000"/>
              </a:lnSpc>
              <a:buNone/>
            </a:pPr>
            <a:r>
              <a:rPr lang="sv-SE" sz="1800" dirty="0">
                <a:solidFill>
                  <a:schemeClr val="bg2"/>
                </a:solidFill>
                <a:latin typeface="Work Sans" pitchFamily="2" charset="0"/>
                <a:cs typeface="Futura Medium" panose="020B0602020204020303" pitchFamily="34" charset="-79"/>
              </a:rPr>
              <a:t>Vad är ett lösenord?</a:t>
            </a:r>
          </a:p>
          <a:p>
            <a:pPr marL="0" indent="0">
              <a:lnSpc>
                <a:spcPct val="200000"/>
              </a:lnSpc>
              <a:buNone/>
            </a:pPr>
            <a:r>
              <a:rPr lang="sv-SE" sz="1800" dirty="0">
                <a:solidFill>
                  <a:schemeClr val="bg2"/>
                </a:solidFill>
                <a:latin typeface="Work Sans" pitchFamily="2" charset="0"/>
                <a:cs typeface="Futura Medium" panose="020B0602020204020303" pitchFamily="34" charset="-79"/>
              </a:rPr>
              <a:t>Vad är ett bra lösenord?</a:t>
            </a:r>
          </a:p>
          <a:p>
            <a:pPr marL="0" indent="0">
              <a:lnSpc>
                <a:spcPct val="100000"/>
              </a:lnSpc>
              <a:buNone/>
            </a:pPr>
            <a:r>
              <a:rPr lang="sv-SE" sz="1800" dirty="0">
                <a:solidFill>
                  <a:schemeClr val="bg2"/>
                </a:solidFill>
                <a:latin typeface="Work Sans" pitchFamily="2" charset="0"/>
                <a:cs typeface="Futura Medium" panose="020B0602020204020303" pitchFamily="34" charset="-79"/>
              </a:rPr>
              <a:t>Varför är det viktigt med </a:t>
            </a:r>
            <a:br>
              <a:rPr lang="sv-SE" sz="1800" dirty="0">
                <a:solidFill>
                  <a:schemeClr val="bg2"/>
                </a:solidFill>
                <a:latin typeface="Work Sans" pitchFamily="2" charset="0"/>
                <a:cs typeface="Futura Medium" panose="020B0602020204020303" pitchFamily="34" charset="-79"/>
              </a:rPr>
            </a:br>
            <a:r>
              <a:rPr lang="sv-SE" sz="1800" dirty="0">
                <a:solidFill>
                  <a:schemeClr val="bg2"/>
                </a:solidFill>
                <a:latin typeface="Work Sans" pitchFamily="2" charset="0"/>
                <a:cs typeface="Futura Medium" panose="020B0602020204020303" pitchFamily="34" charset="-79"/>
              </a:rPr>
              <a:t>bra lösenord?</a:t>
            </a:r>
          </a:p>
          <a:p>
            <a:pPr marL="800100" lvl="1" indent="-342900"/>
            <a:endParaRPr lang="sv-SE" sz="1800" dirty="0">
              <a:solidFill>
                <a:schemeClr val="bg2"/>
              </a:solidFill>
              <a:latin typeface="Work Sans" pitchFamily="2" charset="0"/>
              <a:cs typeface="Futura Medium" panose="020B0602020204020303" pitchFamily="34" charset="-79"/>
            </a:endParaRPr>
          </a:p>
          <a:p>
            <a:pPr lvl="1"/>
            <a:endParaRPr lang="sv-SE" sz="1800" dirty="0">
              <a:solidFill>
                <a:schemeClr val="bg2"/>
              </a:solidFill>
              <a:latin typeface="Work Sans" pitchFamily="2" charset="0"/>
              <a:cs typeface="Futura Medium" panose="020B0602020204020303" pitchFamily="34" charset="-79"/>
            </a:endParaRPr>
          </a:p>
        </p:txBody>
      </p:sp>
      <p:pic>
        <p:nvPicPr>
          <p:cNvPr id="11" name="Platshållare för innehåll 13">
            <a:extLst>
              <a:ext uri="{FF2B5EF4-FFF2-40B4-BE49-F238E27FC236}">
                <a16:creationId xmlns:a16="http://schemas.microsoft.com/office/drawing/2014/main" id="{417E8759-40FA-7912-307B-D23D7BF519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3" name="Bild 2" descr="Märke frågetecken kontur">
            <a:extLst>
              <a:ext uri="{FF2B5EF4-FFF2-40B4-BE49-F238E27FC236}">
                <a16:creationId xmlns:a16="http://schemas.microsoft.com/office/drawing/2014/main" id="{DA419144-1352-1CCA-50C8-9845237D3E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13073" y="4916166"/>
            <a:ext cx="346021" cy="346021"/>
          </a:xfrm>
          <a:prstGeom prst="rect">
            <a:avLst/>
          </a:prstGeom>
        </p:spPr>
      </p:pic>
      <p:pic>
        <p:nvPicPr>
          <p:cNvPr id="5" name="Bild 4" descr="Märke bockmarkering med hel fyllning">
            <a:extLst>
              <a:ext uri="{FF2B5EF4-FFF2-40B4-BE49-F238E27FC236}">
                <a16:creationId xmlns:a16="http://schemas.microsoft.com/office/drawing/2014/main" id="{B3F4A700-D05A-9C0E-8D10-22D7D89906D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10310" y="3903445"/>
            <a:ext cx="643079" cy="643079"/>
          </a:xfrm>
          <a:prstGeom prst="rect">
            <a:avLst/>
          </a:prstGeom>
        </p:spPr>
      </p:pic>
      <p:pic>
        <p:nvPicPr>
          <p:cNvPr id="10" name="Bild 9" descr="Sköld bockmärke med hel fyllning">
            <a:extLst>
              <a:ext uri="{FF2B5EF4-FFF2-40B4-BE49-F238E27FC236}">
                <a16:creationId xmlns:a16="http://schemas.microsoft.com/office/drawing/2014/main" id="{6C8C0D4C-3D01-7054-2CFB-B23FB150B0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7625" y="4572139"/>
            <a:ext cx="588448" cy="588448"/>
          </a:xfrm>
          <a:prstGeom prst="rect">
            <a:avLst/>
          </a:prstGeom>
        </p:spPr>
      </p:pic>
      <p:pic>
        <p:nvPicPr>
          <p:cNvPr id="18" name="Bild 17" descr="Nyckel kontur">
            <a:extLst>
              <a:ext uri="{FF2B5EF4-FFF2-40B4-BE49-F238E27FC236}">
                <a16:creationId xmlns:a16="http://schemas.microsoft.com/office/drawing/2014/main" id="{2E0FB1EF-89D3-0FB8-222E-81280F82920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19964903">
            <a:off x="661838" y="3190276"/>
            <a:ext cx="477448" cy="477448"/>
          </a:xfrm>
          <a:prstGeom prst="rect">
            <a:avLst/>
          </a:prstGeom>
        </p:spPr>
      </p:pic>
      <p:pic>
        <p:nvPicPr>
          <p:cNvPr id="20" name="Bild 19" descr="Lås med hel fyllning">
            <a:extLst>
              <a:ext uri="{FF2B5EF4-FFF2-40B4-BE49-F238E27FC236}">
                <a16:creationId xmlns:a16="http://schemas.microsoft.com/office/drawing/2014/main" id="{07EAE42D-4EDC-811E-83F2-EA842F4137E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29166" y="3168728"/>
            <a:ext cx="605366" cy="605366"/>
          </a:xfrm>
          <a:prstGeom prst="rect">
            <a:avLst/>
          </a:prstGeom>
        </p:spPr>
      </p:pic>
    </p:spTree>
    <p:extLst>
      <p:ext uri="{BB962C8B-B14F-4D97-AF65-F5344CB8AC3E}">
        <p14:creationId xmlns:p14="http://schemas.microsoft.com/office/powerpoint/2010/main" val="1904999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Ellips 1">
            <a:extLst>
              <a:ext uri="{FF2B5EF4-FFF2-40B4-BE49-F238E27FC236}">
                <a16:creationId xmlns:a16="http://schemas.microsoft.com/office/drawing/2014/main" id="{3A05CE3E-C51D-1938-ABB2-12D3AC826E51}"/>
              </a:ext>
            </a:extLst>
          </p:cNvPr>
          <p:cNvSpPr/>
          <p:nvPr/>
        </p:nvSpPr>
        <p:spPr>
          <a:xfrm>
            <a:off x="3421662" y="544340"/>
            <a:ext cx="5348673" cy="5348673"/>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sv-SE" sz="4000" b="1" dirty="0">
                <a:solidFill>
                  <a:schemeClr val="accent3"/>
                </a:solidFill>
                <a:latin typeface="Work Sans" pitchFamily="2" charset="0"/>
                <a:cs typeface="Futura Medium" panose="020B0602020204020303" pitchFamily="34" charset="-79"/>
              </a:rPr>
              <a:t>VAD ÄR ETT LÖSENORD?</a:t>
            </a:r>
          </a:p>
        </p:txBody>
      </p:sp>
    </p:spTree>
    <p:extLst>
      <p:ext uri="{BB962C8B-B14F-4D97-AF65-F5344CB8AC3E}">
        <p14:creationId xmlns:p14="http://schemas.microsoft.com/office/powerpoint/2010/main" val="3594889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Platshållare för text 3">
            <a:extLst>
              <a:ext uri="{FF2B5EF4-FFF2-40B4-BE49-F238E27FC236}">
                <a16:creationId xmlns:a16="http://schemas.microsoft.com/office/drawing/2014/main" id="{76A8C60F-056D-B040-8771-F9B5A22BB1DB}"/>
              </a:ext>
            </a:extLst>
          </p:cNvPr>
          <p:cNvSpPr>
            <a:spLocks noGrp="1"/>
          </p:cNvSpPr>
          <p:nvPr>
            <p:ph type="body" sz="half" idx="2"/>
          </p:nvPr>
        </p:nvSpPr>
        <p:spPr>
          <a:xfrm>
            <a:off x="1680406" y="3434353"/>
            <a:ext cx="6002483" cy="1201402"/>
          </a:xfrm>
        </p:spPr>
        <p:txBody>
          <a:bodyPr vert="horz" lIns="91440" tIns="45720" rIns="91440" bIns="45720" rtlCol="0">
            <a:normAutofit/>
          </a:bodyPr>
          <a:lstStyle/>
          <a:p>
            <a:pPr marL="57150" algn="l">
              <a:buClr>
                <a:schemeClr val="bg1"/>
              </a:buClr>
            </a:pPr>
            <a:r>
              <a:rPr lang="en-US" sz="2400" dirty="0">
                <a:solidFill>
                  <a:schemeClr val="accent5"/>
                </a:solidFill>
                <a:latin typeface="Work Sans" pitchFamily="2" charset="0"/>
              </a:rPr>
              <a:t>__ __ __ __ __ __ __ __ ?</a:t>
            </a:r>
          </a:p>
        </p:txBody>
      </p:sp>
      <p:sp>
        <p:nvSpPr>
          <p:cNvPr id="30" name="Rubrik 1">
            <a:extLst>
              <a:ext uri="{FF2B5EF4-FFF2-40B4-BE49-F238E27FC236}">
                <a16:creationId xmlns:a16="http://schemas.microsoft.com/office/drawing/2014/main" id="{6C698393-3888-9A17-EE2C-BF71F4623336}"/>
              </a:ext>
            </a:extLst>
          </p:cNvPr>
          <p:cNvSpPr txBox="1">
            <a:spLocks/>
          </p:cNvSpPr>
          <p:nvPr/>
        </p:nvSpPr>
        <p:spPr>
          <a:xfrm>
            <a:off x="844803" y="1361743"/>
            <a:ext cx="5855044"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accent5"/>
                </a:solidFill>
                <a:latin typeface="Work Sans" pitchFamily="2" charset="0"/>
                <a:cs typeface="Futura Medium" panose="020B0602020204020303" pitchFamily="34" charset="-79"/>
              </a:rPr>
              <a:t>VAD ÄR ETT LÖSENORD?</a:t>
            </a:r>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pic>
        <p:nvPicPr>
          <p:cNvPr id="2" name="Bild 1" descr="Nyckel kontur">
            <a:extLst>
              <a:ext uri="{FF2B5EF4-FFF2-40B4-BE49-F238E27FC236}">
                <a16:creationId xmlns:a16="http://schemas.microsoft.com/office/drawing/2014/main" id="{58D52DA2-4AD5-D84C-723A-0CCFB87788E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9964903">
            <a:off x="1713230" y="4323963"/>
            <a:ext cx="1754734" cy="1754734"/>
          </a:xfrm>
          <a:prstGeom prst="rect">
            <a:avLst/>
          </a:prstGeom>
        </p:spPr>
      </p:pic>
      <p:pic>
        <p:nvPicPr>
          <p:cNvPr id="3" name="Bild 2" descr="Lås med hel fyllning">
            <a:extLst>
              <a:ext uri="{FF2B5EF4-FFF2-40B4-BE49-F238E27FC236}">
                <a16:creationId xmlns:a16="http://schemas.microsoft.com/office/drawing/2014/main" id="{AD2CC3D3-6AB8-88FE-D7CA-1F65ED6AB8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38931" y="4072508"/>
            <a:ext cx="2346518" cy="2346518"/>
          </a:xfrm>
          <a:prstGeom prst="rect">
            <a:avLst/>
          </a:prstGeom>
        </p:spPr>
      </p:pic>
      <p:sp>
        <p:nvSpPr>
          <p:cNvPr id="5" name="textruta 4">
            <a:extLst>
              <a:ext uri="{FF2B5EF4-FFF2-40B4-BE49-F238E27FC236}">
                <a16:creationId xmlns:a16="http://schemas.microsoft.com/office/drawing/2014/main" id="{041E8C8D-1E93-7F8B-DE09-63DC82D68BBB}"/>
              </a:ext>
            </a:extLst>
          </p:cNvPr>
          <p:cNvSpPr txBox="1"/>
          <p:nvPr/>
        </p:nvSpPr>
        <p:spPr>
          <a:xfrm rot="20348630">
            <a:off x="1289321" y="3055904"/>
            <a:ext cx="1135781" cy="646331"/>
          </a:xfrm>
          <a:prstGeom prst="rect">
            <a:avLst/>
          </a:prstGeom>
          <a:noFill/>
        </p:spPr>
        <p:txBody>
          <a:bodyPr wrap="square" rtlCol="0">
            <a:spAutoFit/>
          </a:bodyPr>
          <a:lstStyle/>
          <a:p>
            <a:r>
              <a:rPr lang="sv-SE" sz="3600" b="1" dirty="0">
                <a:solidFill>
                  <a:schemeClr val="bg1"/>
                </a:solidFill>
                <a:latin typeface="Work Sans" pitchFamily="2" charset="0"/>
              </a:rPr>
              <a:t>Abc</a:t>
            </a:r>
          </a:p>
        </p:txBody>
      </p:sp>
      <p:sp>
        <p:nvSpPr>
          <p:cNvPr id="6" name="textruta 5">
            <a:extLst>
              <a:ext uri="{FF2B5EF4-FFF2-40B4-BE49-F238E27FC236}">
                <a16:creationId xmlns:a16="http://schemas.microsoft.com/office/drawing/2014/main" id="{C8DA1FE9-209C-A36D-C092-C224B088FA5B}"/>
              </a:ext>
            </a:extLst>
          </p:cNvPr>
          <p:cNvSpPr txBox="1"/>
          <p:nvPr/>
        </p:nvSpPr>
        <p:spPr>
          <a:xfrm rot="1374217">
            <a:off x="2990941" y="2999629"/>
            <a:ext cx="1135781" cy="646331"/>
          </a:xfrm>
          <a:prstGeom prst="rect">
            <a:avLst/>
          </a:prstGeom>
          <a:noFill/>
        </p:spPr>
        <p:txBody>
          <a:bodyPr wrap="square" rtlCol="0">
            <a:spAutoFit/>
          </a:bodyPr>
          <a:lstStyle/>
          <a:p>
            <a:r>
              <a:rPr lang="sv-SE" sz="3600" b="1" dirty="0">
                <a:solidFill>
                  <a:schemeClr val="bg1"/>
                </a:solidFill>
                <a:latin typeface="Work Sans" pitchFamily="2" charset="0"/>
              </a:rPr>
              <a:t>123</a:t>
            </a:r>
          </a:p>
        </p:txBody>
      </p:sp>
      <p:sp>
        <p:nvSpPr>
          <p:cNvPr id="8" name="textruta 7">
            <a:extLst>
              <a:ext uri="{FF2B5EF4-FFF2-40B4-BE49-F238E27FC236}">
                <a16:creationId xmlns:a16="http://schemas.microsoft.com/office/drawing/2014/main" id="{403BBB47-0CF2-1CB3-FE6E-52B5E4E131F7}"/>
              </a:ext>
            </a:extLst>
          </p:cNvPr>
          <p:cNvSpPr txBox="1"/>
          <p:nvPr/>
        </p:nvSpPr>
        <p:spPr>
          <a:xfrm rot="20725590">
            <a:off x="4428740" y="2999628"/>
            <a:ext cx="1135781" cy="646331"/>
          </a:xfrm>
          <a:prstGeom prst="rect">
            <a:avLst/>
          </a:prstGeom>
          <a:noFill/>
        </p:spPr>
        <p:txBody>
          <a:bodyPr wrap="square" rtlCol="0">
            <a:spAutoFit/>
          </a:bodyPr>
          <a:lstStyle/>
          <a:p>
            <a:r>
              <a:rPr lang="sv-SE" sz="3600" b="1" dirty="0">
                <a:solidFill>
                  <a:schemeClr val="bg1"/>
                </a:solidFill>
                <a:latin typeface="Work Sans" pitchFamily="2" charset="0"/>
              </a:rPr>
              <a:t>#?&amp;</a:t>
            </a:r>
          </a:p>
        </p:txBody>
      </p:sp>
      <p:sp>
        <p:nvSpPr>
          <p:cNvPr id="7" name="Google Shape;388;p38">
            <a:extLst>
              <a:ext uri="{FF2B5EF4-FFF2-40B4-BE49-F238E27FC236}">
                <a16:creationId xmlns:a16="http://schemas.microsoft.com/office/drawing/2014/main" id="{778736A6-806D-EC42-3644-D95B1AEA39F8}"/>
              </a:ext>
            </a:extLst>
          </p:cNvPr>
          <p:cNvSpPr/>
          <p:nvPr/>
        </p:nvSpPr>
        <p:spPr>
          <a:xfrm rot="19929885">
            <a:off x="8002548" y="3378742"/>
            <a:ext cx="1905730" cy="1828518"/>
          </a:xfrm>
          <a:custGeom>
            <a:avLst/>
            <a:gdLst/>
            <a:ahLst/>
            <a:cxnLst/>
            <a:rect l="l" t="t" r="r" b="b"/>
            <a:pathLst>
              <a:path w="19297" h="18251" extrusionOk="0">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D4C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73;p31">
            <a:extLst>
              <a:ext uri="{FF2B5EF4-FFF2-40B4-BE49-F238E27FC236}">
                <a16:creationId xmlns:a16="http://schemas.microsoft.com/office/drawing/2014/main" id="{EEF51C11-9FA1-9844-A003-C49305735490}"/>
              </a:ext>
            </a:extLst>
          </p:cNvPr>
          <p:cNvSpPr/>
          <p:nvPr/>
        </p:nvSpPr>
        <p:spPr>
          <a:xfrm rot="1219662">
            <a:off x="10121118" y="3418043"/>
            <a:ext cx="1475709" cy="3105522"/>
          </a:xfrm>
          <a:custGeom>
            <a:avLst/>
            <a:gdLst/>
            <a:ahLst/>
            <a:cxnLst/>
            <a:rect l="l" t="t" r="r" b="b"/>
            <a:pathLst>
              <a:path w="25999" h="54713" extrusionOk="0">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D4C394">
              <a:alpha val="73000"/>
            </a:srgbClr>
          </a:solidFill>
          <a:ln w="19050" cap="flat" cmpd="sng">
            <a:solidFill>
              <a:srgbClr val="D4C39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Bild 9" descr="Sköld bockmärke med hel fyllning">
            <a:extLst>
              <a:ext uri="{FF2B5EF4-FFF2-40B4-BE49-F238E27FC236}">
                <a16:creationId xmlns:a16="http://schemas.microsoft.com/office/drawing/2014/main" id="{F5E182D4-1294-33E2-3B87-A6EBE8AFCC0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0508867">
            <a:off x="9571821" y="2140136"/>
            <a:ext cx="1281588" cy="1281588"/>
          </a:xfrm>
          <a:prstGeom prst="rect">
            <a:avLst/>
          </a:prstGeom>
        </p:spPr>
      </p:pic>
      <p:pic>
        <p:nvPicPr>
          <p:cNvPr id="11" name="Bild 10" descr="Nyckel kontur">
            <a:extLst>
              <a:ext uri="{FF2B5EF4-FFF2-40B4-BE49-F238E27FC236}">
                <a16:creationId xmlns:a16="http://schemas.microsoft.com/office/drawing/2014/main" id="{98C9F1F3-618E-C08A-9FCC-5B8BB02F789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9561491">
            <a:off x="9093468" y="731290"/>
            <a:ext cx="1260905" cy="1260905"/>
          </a:xfrm>
          <a:prstGeom prst="rect">
            <a:avLst/>
          </a:prstGeom>
        </p:spPr>
      </p:pic>
      <p:pic>
        <p:nvPicPr>
          <p:cNvPr id="12" name="Bild 11" descr="Markör med hel fyllning">
            <a:extLst>
              <a:ext uri="{FF2B5EF4-FFF2-40B4-BE49-F238E27FC236}">
                <a16:creationId xmlns:a16="http://schemas.microsoft.com/office/drawing/2014/main" id="{5E1DC457-ED6A-039D-002C-112E6E04C01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21065269">
            <a:off x="7699209" y="1776804"/>
            <a:ext cx="1536414" cy="1536414"/>
          </a:xfrm>
          <a:prstGeom prst="rect">
            <a:avLst/>
          </a:prstGeom>
        </p:spPr>
      </p:pic>
      <p:pic>
        <p:nvPicPr>
          <p:cNvPr id="13" name="Bild 12" descr="@ med hel fyllning">
            <a:extLst>
              <a:ext uri="{FF2B5EF4-FFF2-40B4-BE49-F238E27FC236}">
                <a16:creationId xmlns:a16="http://schemas.microsoft.com/office/drawing/2014/main" id="{9184B914-0574-F2F1-6383-6140123466B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425190" y="3615308"/>
            <a:ext cx="914400" cy="914400"/>
          </a:xfrm>
          <a:prstGeom prst="rect">
            <a:avLst/>
          </a:prstGeom>
        </p:spPr>
      </p:pic>
      <p:pic>
        <p:nvPicPr>
          <p:cNvPr id="14" name="Bild 13" descr="Värld med hel fyllning">
            <a:extLst>
              <a:ext uri="{FF2B5EF4-FFF2-40B4-BE49-F238E27FC236}">
                <a16:creationId xmlns:a16="http://schemas.microsoft.com/office/drawing/2014/main" id="{E51358E5-D894-E9F9-ABE6-ADA8A642AEA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rot="20382129">
            <a:off x="7729276" y="550910"/>
            <a:ext cx="1120947" cy="1120947"/>
          </a:xfrm>
          <a:prstGeom prst="rect">
            <a:avLst/>
          </a:prstGeom>
        </p:spPr>
      </p:pic>
      <p:pic>
        <p:nvPicPr>
          <p:cNvPr id="15" name="Bild 14" descr="Fingeravtryck med hel fyllning">
            <a:extLst>
              <a:ext uri="{FF2B5EF4-FFF2-40B4-BE49-F238E27FC236}">
                <a16:creationId xmlns:a16="http://schemas.microsoft.com/office/drawing/2014/main" id="{31964905-3283-8924-7186-11C58645AF2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21164283">
            <a:off x="7718613" y="5329718"/>
            <a:ext cx="1450048" cy="1450048"/>
          </a:xfrm>
          <a:prstGeom prst="rect">
            <a:avLst/>
          </a:prstGeom>
        </p:spPr>
      </p:pic>
      <p:pic>
        <p:nvPicPr>
          <p:cNvPr id="16" name="Bild 15" descr="Hus kontur">
            <a:extLst>
              <a:ext uri="{FF2B5EF4-FFF2-40B4-BE49-F238E27FC236}">
                <a16:creationId xmlns:a16="http://schemas.microsoft.com/office/drawing/2014/main" id="{8C10B72D-CC6C-0151-8024-2EB1FF446436}"/>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rot="1709213">
            <a:off x="10255512" y="597619"/>
            <a:ext cx="1776964" cy="1776964"/>
          </a:xfrm>
          <a:prstGeom prst="rect">
            <a:avLst/>
          </a:prstGeom>
        </p:spPr>
      </p:pic>
      <p:pic>
        <p:nvPicPr>
          <p:cNvPr id="17" name="Bild 16" descr="Låsa upp med hel fyllning">
            <a:extLst>
              <a:ext uri="{FF2B5EF4-FFF2-40B4-BE49-F238E27FC236}">
                <a16:creationId xmlns:a16="http://schemas.microsoft.com/office/drawing/2014/main" id="{2725038B-CDA9-8880-7E3E-A4E97937A1EC}"/>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rot="974455">
            <a:off x="11204413" y="2298770"/>
            <a:ext cx="914400" cy="914400"/>
          </a:xfrm>
          <a:prstGeom prst="rect">
            <a:avLst/>
          </a:prstGeom>
        </p:spPr>
      </p:pic>
    </p:spTree>
    <p:extLst>
      <p:ext uri="{BB962C8B-B14F-4D97-AF65-F5344CB8AC3E}">
        <p14:creationId xmlns:p14="http://schemas.microsoft.com/office/powerpoint/2010/main" val="195263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Ellips 1">
            <a:extLst>
              <a:ext uri="{FF2B5EF4-FFF2-40B4-BE49-F238E27FC236}">
                <a16:creationId xmlns:a16="http://schemas.microsoft.com/office/drawing/2014/main" id="{3A05CE3E-C51D-1938-ABB2-12D3AC826E51}"/>
              </a:ext>
            </a:extLst>
          </p:cNvPr>
          <p:cNvSpPr/>
          <p:nvPr/>
        </p:nvSpPr>
        <p:spPr>
          <a:xfrm>
            <a:off x="3421662" y="544340"/>
            <a:ext cx="5348673" cy="5348673"/>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sv-SE" sz="4000" b="1" dirty="0">
                <a:solidFill>
                  <a:schemeClr val="accent3"/>
                </a:solidFill>
                <a:latin typeface="Work Sans" pitchFamily="2" charset="0"/>
                <a:cs typeface="Futura Medium" panose="020B0602020204020303" pitchFamily="34" charset="-79"/>
              </a:rPr>
              <a:t>VAD ÄR </a:t>
            </a:r>
            <a:br>
              <a:rPr lang="sv-SE" sz="4000" b="1" dirty="0">
                <a:solidFill>
                  <a:schemeClr val="accent3"/>
                </a:solidFill>
                <a:latin typeface="Work Sans" pitchFamily="2" charset="0"/>
                <a:cs typeface="Futura Medium" panose="020B0602020204020303" pitchFamily="34" charset="-79"/>
              </a:rPr>
            </a:br>
            <a:r>
              <a:rPr lang="sv-SE" sz="4000" b="1" dirty="0">
                <a:solidFill>
                  <a:schemeClr val="accent3"/>
                </a:solidFill>
                <a:latin typeface="Work Sans" pitchFamily="2" charset="0"/>
                <a:cs typeface="Futura Medium" panose="020B0602020204020303" pitchFamily="34" charset="-79"/>
              </a:rPr>
              <a:t>ETT BRA LÖSENORD?</a:t>
            </a:r>
          </a:p>
        </p:txBody>
      </p:sp>
    </p:spTree>
    <p:extLst>
      <p:ext uri="{BB962C8B-B14F-4D97-AF65-F5344CB8AC3E}">
        <p14:creationId xmlns:p14="http://schemas.microsoft.com/office/powerpoint/2010/main" val="389966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9"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ubrik 1">
            <a:extLst>
              <a:ext uri="{FF2B5EF4-FFF2-40B4-BE49-F238E27FC236}">
                <a16:creationId xmlns:a16="http://schemas.microsoft.com/office/drawing/2014/main" id="{3E7549B4-041E-58E7-4046-1234BFE255BF}"/>
              </a:ext>
            </a:extLst>
          </p:cNvPr>
          <p:cNvSpPr txBox="1">
            <a:spLocks/>
          </p:cNvSpPr>
          <p:nvPr/>
        </p:nvSpPr>
        <p:spPr>
          <a:xfrm>
            <a:off x="7010635" y="1019623"/>
            <a:ext cx="4011676" cy="759889"/>
          </a:xfrm>
          <a:prstGeom prst="rect">
            <a:avLst/>
          </a:prstGeom>
        </p:spPr>
        <p:txBody>
          <a:bodyPr>
            <a:normAutofit fontScale="9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bg1"/>
                </a:solidFill>
                <a:latin typeface="Work Sans" pitchFamily="2" charset="0"/>
                <a:cs typeface="Futura Medium" panose="020B0602020204020303" pitchFamily="34" charset="-79"/>
              </a:rPr>
              <a:t>Vad är ett bra lösenord?</a:t>
            </a:r>
          </a:p>
        </p:txBody>
      </p:sp>
      <p:sp>
        <p:nvSpPr>
          <p:cNvPr id="18" name="Google Shape;273;p31">
            <a:extLst>
              <a:ext uri="{FF2B5EF4-FFF2-40B4-BE49-F238E27FC236}">
                <a16:creationId xmlns:a16="http://schemas.microsoft.com/office/drawing/2014/main" id="{AC624F12-CE4D-CE52-342D-0CBD959B983B}"/>
              </a:ext>
            </a:extLst>
          </p:cNvPr>
          <p:cNvSpPr/>
          <p:nvPr/>
        </p:nvSpPr>
        <p:spPr>
          <a:xfrm rot="299410">
            <a:off x="1859085" y="1473187"/>
            <a:ext cx="1863608" cy="3921828"/>
          </a:xfrm>
          <a:custGeom>
            <a:avLst/>
            <a:gdLst/>
            <a:ahLst/>
            <a:cxnLst/>
            <a:rect l="l" t="t" r="r" b="b"/>
            <a:pathLst>
              <a:path w="25999" h="54713" extrusionOk="0">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FFFFFF">
              <a:alpha val="11150"/>
            </a:srgbClr>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Rektangel 19">
            <a:extLst>
              <a:ext uri="{FF2B5EF4-FFF2-40B4-BE49-F238E27FC236}">
                <a16:creationId xmlns:a16="http://schemas.microsoft.com/office/drawing/2014/main" id="{F0998282-6428-A2A5-34F5-D316A8BBAF77}"/>
              </a:ext>
            </a:extLst>
          </p:cNvPr>
          <p:cNvSpPr/>
          <p:nvPr/>
        </p:nvSpPr>
        <p:spPr>
          <a:xfrm rot="299410">
            <a:off x="2001995" y="2028264"/>
            <a:ext cx="1577788" cy="28014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Google Shape;382;p38">
            <a:extLst>
              <a:ext uri="{FF2B5EF4-FFF2-40B4-BE49-F238E27FC236}">
                <a16:creationId xmlns:a16="http://schemas.microsoft.com/office/drawing/2014/main" id="{4E5EBC27-B760-57D0-DEBA-EF05165B6E9C}"/>
              </a:ext>
            </a:extLst>
          </p:cNvPr>
          <p:cNvSpPr/>
          <p:nvPr/>
        </p:nvSpPr>
        <p:spPr>
          <a:xfrm rot="632940">
            <a:off x="2144207" y="2831708"/>
            <a:ext cx="1293363" cy="1194581"/>
          </a:xfrm>
          <a:custGeom>
            <a:avLst/>
            <a:gdLst/>
            <a:ahLst/>
            <a:cxnLst/>
            <a:rect l="l" t="t" r="r" b="b"/>
            <a:pathLst>
              <a:path w="17204" h="15890" extrusionOk="0">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rgbClr val="D3AA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FFD0F6"/>
              </a:solidFill>
            </a:endParaRPr>
          </a:p>
        </p:txBody>
      </p:sp>
      <p:sp>
        <p:nvSpPr>
          <p:cNvPr id="22" name="Rektangel 21">
            <a:extLst>
              <a:ext uri="{FF2B5EF4-FFF2-40B4-BE49-F238E27FC236}">
                <a16:creationId xmlns:a16="http://schemas.microsoft.com/office/drawing/2014/main" id="{74B7380C-B7E3-2A8B-5B80-BCE99D9055C3}"/>
              </a:ext>
            </a:extLst>
          </p:cNvPr>
          <p:cNvSpPr/>
          <p:nvPr/>
        </p:nvSpPr>
        <p:spPr>
          <a:xfrm>
            <a:off x="6584062" y="2867441"/>
            <a:ext cx="4864822" cy="584775"/>
          </a:xfrm>
          <a:prstGeom prst="rect">
            <a:avLst/>
          </a:prstGeom>
        </p:spPr>
        <p:txBody>
          <a:bodyPr wrap="square" anchor="t">
            <a:spAutoFit/>
          </a:bodyPr>
          <a:lstStyle/>
          <a:p>
            <a:r>
              <a:rPr lang="sv-SE" sz="3200" dirty="0">
                <a:solidFill>
                  <a:schemeClr val="bg1"/>
                </a:solidFill>
                <a:latin typeface="Work Sans" pitchFamily="2" charset="0"/>
                <a:ea typeface="+mn-lt"/>
                <a:cs typeface="Futura Medium" panose="020B0602020204020303" pitchFamily="34" charset="-79"/>
              </a:rPr>
              <a:t>1q!#() </a:t>
            </a:r>
          </a:p>
        </p:txBody>
      </p:sp>
      <p:grpSp>
        <p:nvGrpSpPr>
          <p:cNvPr id="26" name="Google Shape;321;p37">
            <a:extLst>
              <a:ext uri="{FF2B5EF4-FFF2-40B4-BE49-F238E27FC236}">
                <a16:creationId xmlns:a16="http://schemas.microsoft.com/office/drawing/2014/main" id="{3043F277-48D8-31F7-A2D4-EB19170F09B8}"/>
              </a:ext>
            </a:extLst>
          </p:cNvPr>
          <p:cNvGrpSpPr/>
          <p:nvPr/>
        </p:nvGrpSpPr>
        <p:grpSpPr>
          <a:xfrm>
            <a:off x="4537558" y="3062904"/>
            <a:ext cx="1900783" cy="420033"/>
            <a:chOff x="242825" y="1204225"/>
            <a:chExt cx="2136775" cy="318400"/>
          </a:xfrm>
          <a:solidFill>
            <a:schemeClr val="bg1"/>
          </a:solidFill>
        </p:grpSpPr>
        <p:sp>
          <p:nvSpPr>
            <p:cNvPr id="27" name="Google Shape;322;p37">
              <a:extLst>
                <a:ext uri="{FF2B5EF4-FFF2-40B4-BE49-F238E27FC236}">
                  <a16:creationId xmlns:a16="http://schemas.microsoft.com/office/drawing/2014/main" id="{52E9413C-1691-6F21-2F6A-AD1E156F650C}"/>
                </a:ext>
              </a:extLst>
            </p:cNvPr>
            <p:cNvSpPr/>
            <p:nvPr/>
          </p:nvSpPr>
          <p:spPr>
            <a:xfrm>
              <a:off x="242825" y="1298550"/>
              <a:ext cx="2054250" cy="224075"/>
            </a:xfrm>
            <a:custGeom>
              <a:avLst/>
              <a:gdLst/>
              <a:ahLst/>
              <a:cxnLst/>
              <a:rect l="l" t="t" r="r" b="b"/>
              <a:pathLst>
                <a:path w="82170" h="8963" extrusionOk="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23;p37">
              <a:extLst>
                <a:ext uri="{FF2B5EF4-FFF2-40B4-BE49-F238E27FC236}">
                  <a16:creationId xmlns:a16="http://schemas.microsoft.com/office/drawing/2014/main" id="{9BDC92F8-E252-467D-80C8-D471AF74366B}"/>
                </a:ext>
              </a:extLst>
            </p:cNvPr>
            <p:cNvSpPr/>
            <p:nvPr/>
          </p:nvSpPr>
          <p:spPr>
            <a:xfrm>
              <a:off x="2202700" y="1204225"/>
              <a:ext cx="176900" cy="176900"/>
            </a:xfrm>
            <a:custGeom>
              <a:avLst/>
              <a:gdLst/>
              <a:ahLst/>
              <a:cxnLst/>
              <a:rect l="l" t="t" r="r" b="b"/>
              <a:pathLst>
                <a:path w="7076" h="7076" extrusionOk="0">
                  <a:moveTo>
                    <a:pt x="2548" y="1132"/>
                  </a:moveTo>
                  <a:lnTo>
                    <a:pt x="2548" y="1132"/>
                  </a:lnTo>
                  <a:lnTo>
                    <a:pt x="2548" y="1132"/>
                  </a:lnTo>
                  <a:close/>
                  <a:moveTo>
                    <a:pt x="2170" y="1132"/>
                  </a:moveTo>
                  <a:lnTo>
                    <a:pt x="2170" y="1227"/>
                  </a:lnTo>
                  <a:lnTo>
                    <a:pt x="2265" y="1132"/>
                  </a:lnTo>
                  <a:close/>
                  <a:moveTo>
                    <a:pt x="2076" y="1227"/>
                  </a:moveTo>
                  <a:lnTo>
                    <a:pt x="2076" y="1227"/>
                  </a:lnTo>
                  <a:lnTo>
                    <a:pt x="2076" y="1227"/>
                  </a:lnTo>
                  <a:close/>
                  <a:moveTo>
                    <a:pt x="472" y="1604"/>
                  </a:moveTo>
                  <a:lnTo>
                    <a:pt x="378" y="1698"/>
                  </a:lnTo>
                  <a:lnTo>
                    <a:pt x="472" y="1651"/>
                  </a:lnTo>
                  <a:lnTo>
                    <a:pt x="472" y="1651"/>
                  </a:lnTo>
                  <a:lnTo>
                    <a:pt x="472" y="1604"/>
                  </a:lnTo>
                  <a:close/>
                  <a:moveTo>
                    <a:pt x="567" y="1604"/>
                  </a:moveTo>
                  <a:lnTo>
                    <a:pt x="472" y="1651"/>
                  </a:lnTo>
                  <a:lnTo>
                    <a:pt x="472" y="1651"/>
                  </a:lnTo>
                  <a:lnTo>
                    <a:pt x="472" y="1698"/>
                  </a:lnTo>
                  <a:lnTo>
                    <a:pt x="567" y="1604"/>
                  </a:lnTo>
                  <a:close/>
                  <a:moveTo>
                    <a:pt x="6038" y="3680"/>
                  </a:moveTo>
                  <a:lnTo>
                    <a:pt x="6015" y="3703"/>
                  </a:lnTo>
                  <a:lnTo>
                    <a:pt x="6015" y="3703"/>
                  </a:lnTo>
                  <a:lnTo>
                    <a:pt x="6227" y="3774"/>
                  </a:lnTo>
                  <a:lnTo>
                    <a:pt x="6038" y="3680"/>
                  </a:lnTo>
                  <a:close/>
                  <a:moveTo>
                    <a:pt x="850" y="0"/>
                  </a:moveTo>
                  <a:lnTo>
                    <a:pt x="378" y="378"/>
                  </a:lnTo>
                  <a:lnTo>
                    <a:pt x="1" y="755"/>
                  </a:lnTo>
                  <a:lnTo>
                    <a:pt x="95" y="849"/>
                  </a:lnTo>
                  <a:lnTo>
                    <a:pt x="189" y="1038"/>
                  </a:lnTo>
                  <a:lnTo>
                    <a:pt x="284" y="1132"/>
                  </a:lnTo>
                  <a:lnTo>
                    <a:pt x="378" y="1227"/>
                  </a:lnTo>
                  <a:lnTo>
                    <a:pt x="472" y="1227"/>
                  </a:lnTo>
                  <a:lnTo>
                    <a:pt x="755" y="1132"/>
                  </a:lnTo>
                  <a:lnTo>
                    <a:pt x="755" y="1132"/>
                  </a:lnTo>
                  <a:lnTo>
                    <a:pt x="472" y="1415"/>
                  </a:lnTo>
                  <a:lnTo>
                    <a:pt x="661" y="1415"/>
                  </a:lnTo>
                  <a:lnTo>
                    <a:pt x="567" y="1604"/>
                  </a:lnTo>
                  <a:lnTo>
                    <a:pt x="567" y="1604"/>
                  </a:lnTo>
                  <a:lnTo>
                    <a:pt x="1227" y="1415"/>
                  </a:lnTo>
                  <a:lnTo>
                    <a:pt x="1038" y="1604"/>
                  </a:lnTo>
                  <a:lnTo>
                    <a:pt x="850" y="1887"/>
                  </a:lnTo>
                  <a:lnTo>
                    <a:pt x="1321" y="2264"/>
                  </a:lnTo>
                  <a:lnTo>
                    <a:pt x="2548" y="3114"/>
                  </a:lnTo>
                  <a:lnTo>
                    <a:pt x="3963" y="4057"/>
                  </a:lnTo>
                  <a:lnTo>
                    <a:pt x="4529" y="4340"/>
                  </a:lnTo>
                  <a:lnTo>
                    <a:pt x="4812" y="4340"/>
                  </a:lnTo>
                  <a:lnTo>
                    <a:pt x="4718" y="4434"/>
                  </a:lnTo>
                  <a:lnTo>
                    <a:pt x="4718" y="4529"/>
                  </a:lnTo>
                  <a:lnTo>
                    <a:pt x="5001" y="4717"/>
                  </a:lnTo>
                  <a:lnTo>
                    <a:pt x="5001" y="4717"/>
                  </a:lnTo>
                  <a:lnTo>
                    <a:pt x="4812" y="4623"/>
                  </a:lnTo>
                  <a:lnTo>
                    <a:pt x="4906" y="4812"/>
                  </a:lnTo>
                  <a:lnTo>
                    <a:pt x="5189" y="5000"/>
                  </a:lnTo>
                  <a:lnTo>
                    <a:pt x="5189" y="5000"/>
                  </a:lnTo>
                  <a:lnTo>
                    <a:pt x="5001" y="4906"/>
                  </a:lnTo>
                  <a:lnTo>
                    <a:pt x="4718" y="4812"/>
                  </a:lnTo>
                  <a:lnTo>
                    <a:pt x="4812" y="4812"/>
                  </a:lnTo>
                  <a:lnTo>
                    <a:pt x="4623" y="4717"/>
                  </a:lnTo>
                  <a:lnTo>
                    <a:pt x="4246" y="4717"/>
                  </a:lnTo>
                  <a:lnTo>
                    <a:pt x="4246" y="4623"/>
                  </a:lnTo>
                  <a:lnTo>
                    <a:pt x="4057" y="4812"/>
                  </a:lnTo>
                  <a:lnTo>
                    <a:pt x="3963" y="5095"/>
                  </a:lnTo>
                  <a:lnTo>
                    <a:pt x="4151" y="4906"/>
                  </a:lnTo>
                  <a:lnTo>
                    <a:pt x="4623" y="4906"/>
                  </a:lnTo>
                  <a:lnTo>
                    <a:pt x="4529" y="5000"/>
                  </a:lnTo>
                  <a:lnTo>
                    <a:pt x="4529" y="5189"/>
                  </a:lnTo>
                  <a:lnTo>
                    <a:pt x="4623" y="5378"/>
                  </a:lnTo>
                  <a:lnTo>
                    <a:pt x="4340" y="5472"/>
                  </a:lnTo>
                  <a:lnTo>
                    <a:pt x="3963" y="5755"/>
                  </a:lnTo>
                  <a:lnTo>
                    <a:pt x="3585" y="6132"/>
                  </a:lnTo>
                  <a:lnTo>
                    <a:pt x="3491" y="6321"/>
                  </a:lnTo>
                  <a:lnTo>
                    <a:pt x="3491" y="6510"/>
                  </a:lnTo>
                  <a:lnTo>
                    <a:pt x="3302" y="6415"/>
                  </a:lnTo>
                  <a:lnTo>
                    <a:pt x="3208" y="6321"/>
                  </a:lnTo>
                  <a:lnTo>
                    <a:pt x="3114" y="6415"/>
                  </a:lnTo>
                  <a:lnTo>
                    <a:pt x="3019" y="6604"/>
                  </a:lnTo>
                  <a:lnTo>
                    <a:pt x="3019" y="6793"/>
                  </a:lnTo>
                  <a:lnTo>
                    <a:pt x="3302" y="6981"/>
                  </a:lnTo>
                  <a:lnTo>
                    <a:pt x="3397" y="6981"/>
                  </a:lnTo>
                  <a:lnTo>
                    <a:pt x="3585" y="6887"/>
                  </a:lnTo>
                  <a:lnTo>
                    <a:pt x="3680" y="6604"/>
                  </a:lnTo>
                  <a:lnTo>
                    <a:pt x="3680" y="6227"/>
                  </a:lnTo>
                  <a:lnTo>
                    <a:pt x="3868" y="6415"/>
                  </a:lnTo>
                  <a:lnTo>
                    <a:pt x="4151" y="6604"/>
                  </a:lnTo>
                  <a:lnTo>
                    <a:pt x="4246" y="6510"/>
                  </a:lnTo>
                  <a:lnTo>
                    <a:pt x="4529" y="6227"/>
                  </a:lnTo>
                  <a:lnTo>
                    <a:pt x="4718" y="5849"/>
                  </a:lnTo>
                  <a:lnTo>
                    <a:pt x="4812" y="5566"/>
                  </a:lnTo>
                  <a:lnTo>
                    <a:pt x="5284" y="5661"/>
                  </a:lnTo>
                  <a:lnTo>
                    <a:pt x="5661" y="5849"/>
                  </a:lnTo>
                  <a:lnTo>
                    <a:pt x="5661" y="5661"/>
                  </a:lnTo>
                  <a:lnTo>
                    <a:pt x="5755" y="5566"/>
                  </a:lnTo>
                  <a:lnTo>
                    <a:pt x="5944" y="5283"/>
                  </a:lnTo>
                  <a:lnTo>
                    <a:pt x="5944" y="5095"/>
                  </a:lnTo>
                  <a:lnTo>
                    <a:pt x="5755" y="5000"/>
                  </a:lnTo>
                  <a:lnTo>
                    <a:pt x="6133" y="5000"/>
                  </a:lnTo>
                  <a:lnTo>
                    <a:pt x="6416" y="4906"/>
                  </a:lnTo>
                  <a:lnTo>
                    <a:pt x="6793" y="4529"/>
                  </a:lnTo>
                  <a:lnTo>
                    <a:pt x="6699" y="4529"/>
                  </a:lnTo>
                  <a:lnTo>
                    <a:pt x="6416" y="4434"/>
                  </a:lnTo>
                  <a:lnTo>
                    <a:pt x="6227" y="4434"/>
                  </a:lnTo>
                  <a:lnTo>
                    <a:pt x="6887" y="4340"/>
                  </a:lnTo>
                  <a:lnTo>
                    <a:pt x="7076" y="4246"/>
                  </a:lnTo>
                  <a:lnTo>
                    <a:pt x="6982" y="4246"/>
                  </a:lnTo>
                  <a:lnTo>
                    <a:pt x="6604" y="4151"/>
                  </a:lnTo>
                  <a:lnTo>
                    <a:pt x="6321" y="4151"/>
                  </a:lnTo>
                  <a:lnTo>
                    <a:pt x="6699" y="4057"/>
                  </a:lnTo>
                  <a:lnTo>
                    <a:pt x="6793" y="3963"/>
                  </a:lnTo>
                  <a:lnTo>
                    <a:pt x="5850" y="3963"/>
                  </a:lnTo>
                  <a:lnTo>
                    <a:pt x="5944" y="3868"/>
                  </a:lnTo>
                  <a:lnTo>
                    <a:pt x="5944" y="3774"/>
                  </a:lnTo>
                  <a:lnTo>
                    <a:pt x="6015" y="3703"/>
                  </a:lnTo>
                  <a:lnTo>
                    <a:pt x="6015" y="3703"/>
                  </a:lnTo>
                  <a:lnTo>
                    <a:pt x="5944" y="3680"/>
                  </a:lnTo>
                  <a:lnTo>
                    <a:pt x="5472" y="3680"/>
                  </a:lnTo>
                  <a:lnTo>
                    <a:pt x="5284" y="3585"/>
                  </a:lnTo>
                  <a:lnTo>
                    <a:pt x="5095" y="3397"/>
                  </a:lnTo>
                  <a:lnTo>
                    <a:pt x="5001" y="3019"/>
                  </a:lnTo>
                  <a:lnTo>
                    <a:pt x="5001" y="2736"/>
                  </a:lnTo>
                  <a:lnTo>
                    <a:pt x="4529" y="2642"/>
                  </a:lnTo>
                  <a:lnTo>
                    <a:pt x="3491" y="2264"/>
                  </a:lnTo>
                  <a:lnTo>
                    <a:pt x="2925" y="1981"/>
                  </a:lnTo>
                  <a:lnTo>
                    <a:pt x="2548" y="1698"/>
                  </a:lnTo>
                  <a:lnTo>
                    <a:pt x="2359" y="1415"/>
                  </a:lnTo>
                  <a:lnTo>
                    <a:pt x="2359" y="1321"/>
                  </a:lnTo>
                  <a:lnTo>
                    <a:pt x="2548" y="1132"/>
                  </a:lnTo>
                  <a:lnTo>
                    <a:pt x="2265" y="1321"/>
                  </a:lnTo>
                  <a:lnTo>
                    <a:pt x="2170" y="1321"/>
                  </a:lnTo>
                  <a:lnTo>
                    <a:pt x="2170" y="1227"/>
                  </a:lnTo>
                  <a:lnTo>
                    <a:pt x="2076" y="1321"/>
                  </a:lnTo>
                  <a:lnTo>
                    <a:pt x="2076" y="1227"/>
                  </a:lnTo>
                  <a:lnTo>
                    <a:pt x="1887" y="1510"/>
                  </a:lnTo>
                  <a:lnTo>
                    <a:pt x="1887" y="1321"/>
                  </a:lnTo>
                  <a:lnTo>
                    <a:pt x="1793" y="1132"/>
                  </a:lnTo>
                  <a:lnTo>
                    <a:pt x="1321" y="849"/>
                  </a:lnTo>
                  <a:lnTo>
                    <a:pt x="1133" y="661"/>
                  </a:lnTo>
                  <a:lnTo>
                    <a:pt x="944" y="472"/>
                  </a:lnTo>
                  <a:lnTo>
                    <a:pt x="850" y="283"/>
                  </a:lnTo>
                  <a:lnTo>
                    <a:pt x="850" y="0"/>
                  </a:lnTo>
                  <a:close/>
                  <a:moveTo>
                    <a:pt x="2642" y="6793"/>
                  </a:moveTo>
                  <a:lnTo>
                    <a:pt x="2642" y="6981"/>
                  </a:lnTo>
                  <a:lnTo>
                    <a:pt x="3019" y="7076"/>
                  </a:lnTo>
                  <a:lnTo>
                    <a:pt x="2736" y="6887"/>
                  </a:lnTo>
                  <a:lnTo>
                    <a:pt x="2642" y="6793"/>
                  </a:lnTo>
                  <a:close/>
                  <a:moveTo>
                    <a:pt x="3019" y="6793"/>
                  </a:moveTo>
                  <a:lnTo>
                    <a:pt x="3019" y="7076"/>
                  </a:lnTo>
                  <a:lnTo>
                    <a:pt x="3114" y="7076"/>
                  </a:lnTo>
                  <a:lnTo>
                    <a:pt x="3019" y="679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321;p37">
            <a:extLst>
              <a:ext uri="{FF2B5EF4-FFF2-40B4-BE49-F238E27FC236}">
                <a16:creationId xmlns:a16="http://schemas.microsoft.com/office/drawing/2014/main" id="{3CB23B8E-6D82-5667-14B9-3776CCA29841}"/>
              </a:ext>
            </a:extLst>
          </p:cNvPr>
          <p:cNvGrpSpPr/>
          <p:nvPr/>
        </p:nvGrpSpPr>
        <p:grpSpPr>
          <a:xfrm>
            <a:off x="4458876" y="4540419"/>
            <a:ext cx="1900783" cy="420033"/>
            <a:chOff x="242825" y="1204225"/>
            <a:chExt cx="2136775" cy="318400"/>
          </a:xfrm>
          <a:solidFill>
            <a:schemeClr val="bg1"/>
          </a:solidFill>
        </p:grpSpPr>
        <p:sp>
          <p:nvSpPr>
            <p:cNvPr id="30" name="Google Shape;322;p37">
              <a:extLst>
                <a:ext uri="{FF2B5EF4-FFF2-40B4-BE49-F238E27FC236}">
                  <a16:creationId xmlns:a16="http://schemas.microsoft.com/office/drawing/2014/main" id="{5CA765E6-8C51-5E99-B864-087E3D203313}"/>
                </a:ext>
              </a:extLst>
            </p:cNvPr>
            <p:cNvSpPr/>
            <p:nvPr/>
          </p:nvSpPr>
          <p:spPr>
            <a:xfrm>
              <a:off x="242825" y="1298550"/>
              <a:ext cx="2054250" cy="224075"/>
            </a:xfrm>
            <a:custGeom>
              <a:avLst/>
              <a:gdLst/>
              <a:ahLst/>
              <a:cxnLst/>
              <a:rect l="l" t="t" r="r" b="b"/>
              <a:pathLst>
                <a:path w="82170" h="8963" extrusionOk="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23;p37">
              <a:extLst>
                <a:ext uri="{FF2B5EF4-FFF2-40B4-BE49-F238E27FC236}">
                  <a16:creationId xmlns:a16="http://schemas.microsoft.com/office/drawing/2014/main" id="{0018E215-6846-4539-DA37-D94EAD41D4CD}"/>
                </a:ext>
              </a:extLst>
            </p:cNvPr>
            <p:cNvSpPr/>
            <p:nvPr/>
          </p:nvSpPr>
          <p:spPr>
            <a:xfrm>
              <a:off x="2202700" y="1204225"/>
              <a:ext cx="176900" cy="176900"/>
            </a:xfrm>
            <a:custGeom>
              <a:avLst/>
              <a:gdLst/>
              <a:ahLst/>
              <a:cxnLst/>
              <a:rect l="l" t="t" r="r" b="b"/>
              <a:pathLst>
                <a:path w="7076" h="7076" extrusionOk="0">
                  <a:moveTo>
                    <a:pt x="2548" y="1132"/>
                  </a:moveTo>
                  <a:lnTo>
                    <a:pt x="2548" y="1132"/>
                  </a:lnTo>
                  <a:lnTo>
                    <a:pt x="2548" y="1132"/>
                  </a:lnTo>
                  <a:close/>
                  <a:moveTo>
                    <a:pt x="2170" y="1132"/>
                  </a:moveTo>
                  <a:lnTo>
                    <a:pt x="2170" y="1227"/>
                  </a:lnTo>
                  <a:lnTo>
                    <a:pt x="2265" y="1132"/>
                  </a:lnTo>
                  <a:close/>
                  <a:moveTo>
                    <a:pt x="2076" y="1227"/>
                  </a:moveTo>
                  <a:lnTo>
                    <a:pt x="2076" y="1227"/>
                  </a:lnTo>
                  <a:lnTo>
                    <a:pt x="2076" y="1227"/>
                  </a:lnTo>
                  <a:close/>
                  <a:moveTo>
                    <a:pt x="472" y="1604"/>
                  </a:moveTo>
                  <a:lnTo>
                    <a:pt x="378" y="1698"/>
                  </a:lnTo>
                  <a:lnTo>
                    <a:pt x="472" y="1651"/>
                  </a:lnTo>
                  <a:lnTo>
                    <a:pt x="472" y="1651"/>
                  </a:lnTo>
                  <a:lnTo>
                    <a:pt x="472" y="1604"/>
                  </a:lnTo>
                  <a:close/>
                  <a:moveTo>
                    <a:pt x="567" y="1604"/>
                  </a:moveTo>
                  <a:lnTo>
                    <a:pt x="472" y="1651"/>
                  </a:lnTo>
                  <a:lnTo>
                    <a:pt x="472" y="1651"/>
                  </a:lnTo>
                  <a:lnTo>
                    <a:pt x="472" y="1698"/>
                  </a:lnTo>
                  <a:lnTo>
                    <a:pt x="567" y="1604"/>
                  </a:lnTo>
                  <a:close/>
                  <a:moveTo>
                    <a:pt x="6038" y="3680"/>
                  </a:moveTo>
                  <a:lnTo>
                    <a:pt x="6015" y="3703"/>
                  </a:lnTo>
                  <a:lnTo>
                    <a:pt x="6015" y="3703"/>
                  </a:lnTo>
                  <a:lnTo>
                    <a:pt x="6227" y="3774"/>
                  </a:lnTo>
                  <a:lnTo>
                    <a:pt x="6038" y="3680"/>
                  </a:lnTo>
                  <a:close/>
                  <a:moveTo>
                    <a:pt x="850" y="0"/>
                  </a:moveTo>
                  <a:lnTo>
                    <a:pt x="378" y="378"/>
                  </a:lnTo>
                  <a:lnTo>
                    <a:pt x="1" y="755"/>
                  </a:lnTo>
                  <a:lnTo>
                    <a:pt x="95" y="849"/>
                  </a:lnTo>
                  <a:lnTo>
                    <a:pt x="189" y="1038"/>
                  </a:lnTo>
                  <a:lnTo>
                    <a:pt x="284" y="1132"/>
                  </a:lnTo>
                  <a:lnTo>
                    <a:pt x="378" y="1227"/>
                  </a:lnTo>
                  <a:lnTo>
                    <a:pt x="472" y="1227"/>
                  </a:lnTo>
                  <a:lnTo>
                    <a:pt x="755" y="1132"/>
                  </a:lnTo>
                  <a:lnTo>
                    <a:pt x="755" y="1132"/>
                  </a:lnTo>
                  <a:lnTo>
                    <a:pt x="472" y="1415"/>
                  </a:lnTo>
                  <a:lnTo>
                    <a:pt x="661" y="1415"/>
                  </a:lnTo>
                  <a:lnTo>
                    <a:pt x="567" y="1604"/>
                  </a:lnTo>
                  <a:lnTo>
                    <a:pt x="567" y="1604"/>
                  </a:lnTo>
                  <a:lnTo>
                    <a:pt x="1227" y="1415"/>
                  </a:lnTo>
                  <a:lnTo>
                    <a:pt x="1038" y="1604"/>
                  </a:lnTo>
                  <a:lnTo>
                    <a:pt x="850" y="1887"/>
                  </a:lnTo>
                  <a:lnTo>
                    <a:pt x="1321" y="2264"/>
                  </a:lnTo>
                  <a:lnTo>
                    <a:pt x="2548" y="3114"/>
                  </a:lnTo>
                  <a:lnTo>
                    <a:pt x="3963" y="4057"/>
                  </a:lnTo>
                  <a:lnTo>
                    <a:pt x="4529" y="4340"/>
                  </a:lnTo>
                  <a:lnTo>
                    <a:pt x="4812" y="4340"/>
                  </a:lnTo>
                  <a:lnTo>
                    <a:pt x="4718" y="4434"/>
                  </a:lnTo>
                  <a:lnTo>
                    <a:pt x="4718" y="4529"/>
                  </a:lnTo>
                  <a:lnTo>
                    <a:pt x="5001" y="4717"/>
                  </a:lnTo>
                  <a:lnTo>
                    <a:pt x="5001" y="4717"/>
                  </a:lnTo>
                  <a:lnTo>
                    <a:pt x="4812" y="4623"/>
                  </a:lnTo>
                  <a:lnTo>
                    <a:pt x="4906" y="4812"/>
                  </a:lnTo>
                  <a:lnTo>
                    <a:pt x="5189" y="5000"/>
                  </a:lnTo>
                  <a:lnTo>
                    <a:pt x="5189" y="5000"/>
                  </a:lnTo>
                  <a:lnTo>
                    <a:pt x="5001" y="4906"/>
                  </a:lnTo>
                  <a:lnTo>
                    <a:pt x="4718" y="4812"/>
                  </a:lnTo>
                  <a:lnTo>
                    <a:pt x="4812" y="4812"/>
                  </a:lnTo>
                  <a:lnTo>
                    <a:pt x="4623" y="4717"/>
                  </a:lnTo>
                  <a:lnTo>
                    <a:pt x="4246" y="4717"/>
                  </a:lnTo>
                  <a:lnTo>
                    <a:pt x="4246" y="4623"/>
                  </a:lnTo>
                  <a:lnTo>
                    <a:pt x="4057" y="4812"/>
                  </a:lnTo>
                  <a:lnTo>
                    <a:pt x="3963" y="5095"/>
                  </a:lnTo>
                  <a:lnTo>
                    <a:pt x="4151" y="4906"/>
                  </a:lnTo>
                  <a:lnTo>
                    <a:pt x="4623" y="4906"/>
                  </a:lnTo>
                  <a:lnTo>
                    <a:pt x="4529" y="5000"/>
                  </a:lnTo>
                  <a:lnTo>
                    <a:pt x="4529" y="5189"/>
                  </a:lnTo>
                  <a:lnTo>
                    <a:pt x="4623" y="5378"/>
                  </a:lnTo>
                  <a:lnTo>
                    <a:pt x="4340" y="5472"/>
                  </a:lnTo>
                  <a:lnTo>
                    <a:pt x="3963" y="5755"/>
                  </a:lnTo>
                  <a:lnTo>
                    <a:pt x="3585" y="6132"/>
                  </a:lnTo>
                  <a:lnTo>
                    <a:pt x="3491" y="6321"/>
                  </a:lnTo>
                  <a:lnTo>
                    <a:pt x="3491" y="6510"/>
                  </a:lnTo>
                  <a:lnTo>
                    <a:pt x="3302" y="6415"/>
                  </a:lnTo>
                  <a:lnTo>
                    <a:pt x="3208" y="6321"/>
                  </a:lnTo>
                  <a:lnTo>
                    <a:pt x="3114" y="6415"/>
                  </a:lnTo>
                  <a:lnTo>
                    <a:pt x="3019" y="6604"/>
                  </a:lnTo>
                  <a:lnTo>
                    <a:pt x="3019" y="6793"/>
                  </a:lnTo>
                  <a:lnTo>
                    <a:pt x="3302" y="6981"/>
                  </a:lnTo>
                  <a:lnTo>
                    <a:pt x="3397" y="6981"/>
                  </a:lnTo>
                  <a:lnTo>
                    <a:pt x="3585" y="6887"/>
                  </a:lnTo>
                  <a:lnTo>
                    <a:pt x="3680" y="6604"/>
                  </a:lnTo>
                  <a:lnTo>
                    <a:pt x="3680" y="6227"/>
                  </a:lnTo>
                  <a:lnTo>
                    <a:pt x="3868" y="6415"/>
                  </a:lnTo>
                  <a:lnTo>
                    <a:pt x="4151" y="6604"/>
                  </a:lnTo>
                  <a:lnTo>
                    <a:pt x="4246" y="6510"/>
                  </a:lnTo>
                  <a:lnTo>
                    <a:pt x="4529" y="6227"/>
                  </a:lnTo>
                  <a:lnTo>
                    <a:pt x="4718" y="5849"/>
                  </a:lnTo>
                  <a:lnTo>
                    <a:pt x="4812" y="5566"/>
                  </a:lnTo>
                  <a:lnTo>
                    <a:pt x="5284" y="5661"/>
                  </a:lnTo>
                  <a:lnTo>
                    <a:pt x="5661" y="5849"/>
                  </a:lnTo>
                  <a:lnTo>
                    <a:pt x="5661" y="5661"/>
                  </a:lnTo>
                  <a:lnTo>
                    <a:pt x="5755" y="5566"/>
                  </a:lnTo>
                  <a:lnTo>
                    <a:pt x="5944" y="5283"/>
                  </a:lnTo>
                  <a:lnTo>
                    <a:pt x="5944" y="5095"/>
                  </a:lnTo>
                  <a:lnTo>
                    <a:pt x="5755" y="5000"/>
                  </a:lnTo>
                  <a:lnTo>
                    <a:pt x="6133" y="5000"/>
                  </a:lnTo>
                  <a:lnTo>
                    <a:pt x="6416" y="4906"/>
                  </a:lnTo>
                  <a:lnTo>
                    <a:pt x="6793" y="4529"/>
                  </a:lnTo>
                  <a:lnTo>
                    <a:pt x="6699" y="4529"/>
                  </a:lnTo>
                  <a:lnTo>
                    <a:pt x="6416" y="4434"/>
                  </a:lnTo>
                  <a:lnTo>
                    <a:pt x="6227" y="4434"/>
                  </a:lnTo>
                  <a:lnTo>
                    <a:pt x="6887" y="4340"/>
                  </a:lnTo>
                  <a:lnTo>
                    <a:pt x="7076" y="4246"/>
                  </a:lnTo>
                  <a:lnTo>
                    <a:pt x="6982" y="4246"/>
                  </a:lnTo>
                  <a:lnTo>
                    <a:pt x="6604" y="4151"/>
                  </a:lnTo>
                  <a:lnTo>
                    <a:pt x="6321" y="4151"/>
                  </a:lnTo>
                  <a:lnTo>
                    <a:pt x="6699" y="4057"/>
                  </a:lnTo>
                  <a:lnTo>
                    <a:pt x="6793" y="3963"/>
                  </a:lnTo>
                  <a:lnTo>
                    <a:pt x="5850" y="3963"/>
                  </a:lnTo>
                  <a:lnTo>
                    <a:pt x="5944" y="3868"/>
                  </a:lnTo>
                  <a:lnTo>
                    <a:pt x="5944" y="3774"/>
                  </a:lnTo>
                  <a:lnTo>
                    <a:pt x="6015" y="3703"/>
                  </a:lnTo>
                  <a:lnTo>
                    <a:pt x="6015" y="3703"/>
                  </a:lnTo>
                  <a:lnTo>
                    <a:pt x="5944" y="3680"/>
                  </a:lnTo>
                  <a:lnTo>
                    <a:pt x="5472" y="3680"/>
                  </a:lnTo>
                  <a:lnTo>
                    <a:pt x="5284" y="3585"/>
                  </a:lnTo>
                  <a:lnTo>
                    <a:pt x="5095" y="3397"/>
                  </a:lnTo>
                  <a:lnTo>
                    <a:pt x="5001" y="3019"/>
                  </a:lnTo>
                  <a:lnTo>
                    <a:pt x="5001" y="2736"/>
                  </a:lnTo>
                  <a:lnTo>
                    <a:pt x="4529" y="2642"/>
                  </a:lnTo>
                  <a:lnTo>
                    <a:pt x="3491" y="2264"/>
                  </a:lnTo>
                  <a:lnTo>
                    <a:pt x="2925" y="1981"/>
                  </a:lnTo>
                  <a:lnTo>
                    <a:pt x="2548" y="1698"/>
                  </a:lnTo>
                  <a:lnTo>
                    <a:pt x="2359" y="1415"/>
                  </a:lnTo>
                  <a:lnTo>
                    <a:pt x="2359" y="1321"/>
                  </a:lnTo>
                  <a:lnTo>
                    <a:pt x="2548" y="1132"/>
                  </a:lnTo>
                  <a:lnTo>
                    <a:pt x="2265" y="1321"/>
                  </a:lnTo>
                  <a:lnTo>
                    <a:pt x="2170" y="1321"/>
                  </a:lnTo>
                  <a:lnTo>
                    <a:pt x="2170" y="1227"/>
                  </a:lnTo>
                  <a:lnTo>
                    <a:pt x="2076" y="1321"/>
                  </a:lnTo>
                  <a:lnTo>
                    <a:pt x="2076" y="1227"/>
                  </a:lnTo>
                  <a:lnTo>
                    <a:pt x="1887" y="1510"/>
                  </a:lnTo>
                  <a:lnTo>
                    <a:pt x="1887" y="1321"/>
                  </a:lnTo>
                  <a:lnTo>
                    <a:pt x="1793" y="1132"/>
                  </a:lnTo>
                  <a:lnTo>
                    <a:pt x="1321" y="849"/>
                  </a:lnTo>
                  <a:lnTo>
                    <a:pt x="1133" y="661"/>
                  </a:lnTo>
                  <a:lnTo>
                    <a:pt x="944" y="472"/>
                  </a:lnTo>
                  <a:lnTo>
                    <a:pt x="850" y="283"/>
                  </a:lnTo>
                  <a:lnTo>
                    <a:pt x="850" y="0"/>
                  </a:lnTo>
                  <a:close/>
                  <a:moveTo>
                    <a:pt x="2642" y="6793"/>
                  </a:moveTo>
                  <a:lnTo>
                    <a:pt x="2642" y="6981"/>
                  </a:lnTo>
                  <a:lnTo>
                    <a:pt x="3019" y="7076"/>
                  </a:lnTo>
                  <a:lnTo>
                    <a:pt x="2736" y="6887"/>
                  </a:lnTo>
                  <a:lnTo>
                    <a:pt x="2642" y="6793"/>
                  </a:lnTo>
                  <a:close/>
                  <a:moveTo>
                    <a:pt x="3019" y="6793"/>
                  </a:moveTo>
                  <a:lnTo>
                    <a:pt x="3019" y="7076"/>
                  </a:lnTo>
                  <a:lnTo>
                    <a:pt x="3114" y="7076"/>
                  </a:lnTo>
                  <a:lnTo>
                    <a:pt x="3019" y="6793"/>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 name="Platshållare för innehåll 13">
            <a:extLst>
              <a:ext uri="{FF2B5EF4-FFF2-40B4-BE49-F238E27FC236}">
                <a16:creationId xmlns:a16="http://schemas.microsoft.com/office/drawing/2014/main" id="{BBDD511F-D115-7BBE-F49E-BEA34ECF005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p:spPr>
      </p:pic>
      <p:sp>
        <p:nvSpPr>
          <p:cNvPr id="2" name="Rektangel 1">
            <a:extLst>
              <a:ext uri="{FF2B5EF4-FFF2-40B4-BE49-F238E27FC236}">
                <a16:creationId xmlns:a16="http://schemas.microsoft.com/office/drawing/2014/main" id="{F8977EDB-0D41-A96E-F725-4A77CAAC4B06}"/>
              </a:ext>
            </a:extLst>
          </p:cNvPr>
          <p:cNvSpPr/>
          <p:nvPr/>
        </p:nvSpPr>
        <p:spPr>
          <a:xfrm>
            <a:off x="6770007" y="4520264"/>
            <a:ext cx="4864822" cy="584775"/>
          </a:xfrm>
          <a:prstGeom prst="rect">
            <a:avLst/>
          </a:prstGeom>
        </p:spPr>
        <p:txBody>
          <a:bodyPr wrap="square" anchor="t">
            <a:spAutoFit/>
          </a:bodyPr>
          <a:lstStyle/>
          <a:p>
            <a:r>
              <a:rPr lang="sv-SE" sz="3200" dirty="0">
                <a:solidFill>
                  <a:schemeClr val="bg1"/>
                </a:solidFill>
                <a:latin typeface="Work Sans" pitchFamily="2" charset="0"/>
                <a:ea typeface="+mn-lt"/>
                <a:cs typeface="Futura Medium" panose="020B0602020204020303" pitchFamily="34" charset="-79"/>
              </a:rPr>
              <a:t>Jaghar3prickigahundar! </a:t>
            </a:r>
          </a:p>
        </p:txBody>
      </p:sp>
    </p:spTree>
    <p:extLst>
      <p:ext uri="{BB962C8B-B14F-4D97-AF65-F5344CB8AC3E}">
        <p14:creationId xmlns:p14="http://schemas.microsoft.com/office/powerpoint/2010/main" val="374472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76A8C60F-056D-B040-8771-F9B5A22BB1DB}"/>
              </a:ext>
            </a:extLst>
          </p:cNvPr>
          <p:cNvSpPr>
            <a:spLocks noGrp="1"/>
          </p:cNvSpPr>
          <p:nvPr>
            <p:ph type="body" sz="half" idx="2"/>
          </p:nvPr>
        </p:nvSpPr>
        <p:spPr>
          <a:xfrm>
            <a:off x="6096000" y="1542994"/>
            <a:ext cx="6248400" cy="1201402"/>
          </a:xfrm>
        </p:spPr>
        <p:txBody>
          <a:bodyPr vert="horz" lIns="91440" tIns="45720" rIns="91440" bIns="45720" rtlCol="0">
            <a:normAutofit/>
          </a:bodyPr>
          <a:lstStyle/>
          <a:p>
            <a:pPr marL="57150" algn="l">
              <a:buClr>
                <a:schemeClr val="bg1"/>
              </a:buClr>
            </a:pPr>
            <a:r>
              <a:rPr lang="en-US" sz="2400" b="1" dirty="0">
                <a:solidFill>
                  <a:schemeClr val="accent2"/>
                </a:solidFill>
                <a:latin typeface="Work Sans" pitchFamily="2" charset="0"/>
              </a:rPr>
              <a:t>__ __ __ __ __ __ __ __ __ __ __ __ __  ?</a:t>
            </a:r>
          </a:p>
        </p:txBody>
      </p:sp>
      <p:pic>
        <p:nvPicPr>
          <p:cNvPr id="32" name="Platshållare för innehåll 13">
            <a:extLst>
              <a:ext uri="{FF2B5EF4-FFF2-40B4-BE49-F238E27FC236}">
                <a16:creationId xmlns:a16="http://schemas.microsoft.com/office/drawing/2014/main" id="{C8AF0DE8-E531-61DC-24D7-79EFDCA1C8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a:prstGeom prst="rect">
            <a:avLst/>
          </a:prstGeom>
        </p:spPr>
      </p:pic>
      <p:sp>
        <p:nvSpPr>
          <p:cNvPr id="19" name="textruta 18">
            <a:extLst>
              <a:ext uri="{FF2B5EF4-FFF2-40B4-BE49-F238E27FC236}">
                <a16:creationId xmlns:a16="http://schemas.microsoft.com/office/drawing/2014/main" id="{D46D32CD-4397-7848-479F-53669DEC7D50}"/>
              </a:ext>
            </a:extLst>
          </p:cNvPr>
          <p:cNvSpPr txBox="1"/>
          <p:nvPr/>
        </p:nvSpPr>
        <p:spPr>
          <a:xfrm>
            <a:off x="768927" y="1104723"/>
            <a:ext cx="4641213" cy="5078313"/>
          </a:xfrm>
          <a:prstGeom prst="rect">
            <a:avLst/>
          </a:prstGeom>
          <a:noFill/>
        </p:spPr>
        <p:txBody>
          <a:bodyPr wrap="square" rtlCol="0">
            <a:spAutoFit/>
          </a:bodyPr>
          <a:lstStyle/>
          <a:p>
            <a:pPr marL="285750" indent="-285750">
              <a:buFont typeface="Arial" panose="020B0604020202020204" pitchFamily="34" charset="0"/>
              <a:buChar char="•"/>
            </a:pPr>
            <a:r>
              <a:rPr lang="sv-SE" sz="3600" dirty="0">
                <a:solidFill>
                  <a:schemeClr val="bg2"/>
                </a:solidFill>
              </a:rPr>
              <a:t>Långt</a:t>
            </a:r>
          </a:p>
          <a:p>
            <a:pPr marL="285750" indent="-285750">
              <a:buFont typeface="Arial" panose="020B0604020202020204" pitchFamily="34" charset="0"/>
              <a:buChar char="•"/>
            </a:pPr>
            <a:endParaRPr lang="sv-SE" sz="3600" dirty="0">
              <a:solidFill>
                <a:schemeClr val="bg2"/>
              </a:solidFill>
            </a:endParaRPr>
          </a:p>
          <a:p>
            <a:pPr marL="285750" indent="-285750">
              <a:buFont typeface="Arial" panose="020B0604020202020204" pitchFamily="34" charset="0"/>
              <a:buChar char="•"/>
            </a:pPr>
            <a:r>
              <a:rPr lang="sv-SE" sz="3600" dirty="0">
                <a:solidFill>
                  <a:schemeClr val="bg2"/>
                </a:solidFill>
              </a:rPr>
              <a:t>Hemligt</a:t>
            </a:r>
          </a:p>
          <a:p>
            <a:pPr marL="285750" indent="-285750">
              <a:buFont typeface="Arial" panose="020B0604020202020204" pitchFamily="34" charset="0"/>
              <a:buChar char="•"/>
            </a:pPr>
            <a:endParaRPr lang="sv-SE" sz="3600" dirty="0">
              <a:solidFill>
                <a:schemeClr val="bg2"/>
              </a:solidFill>
            </a:endParaRPr>
          </a:p>
          <a:p>
            <a:pPr marL="285750" indent="-285750">
              <a:buFont typeface="Arial" panose="020B0604020202020204" pitchFamily="34" charset="0"/>
              <a:buChar char="•"/>
            </a:pPr>
            <a:r>
              <a:rPr lang="sv-SE" sz="3600" dirty="0">
                <a:solidFill>
                  <a:schemeClr val="bg2"/>
                </a:solidFill>
              </a:rPr>
              <a:t>Unikt</a:t>
            </a:r>
          </a:p>
          <a:p>
            <a:pPr marL="285750" indent="-285750">
              <a:buFont typeface="Arial" panose="020B0604020202020204" pitchFamily="34" charset="0"/>
              <a:buChar char="•"/>
            </a:pPr>
            <a:endParaRPr lang="sv-SE" sz="3600" dirty="0">
              <a:solidFill>
                <a:schemeClr val="bg2"/>
              </a:solidFill>
            </a:endParaRPr>
          </a:p>
          <a:p>
            <a:pPr marL="285750" indent="-285750">
              <a:buFont typeface="Arial" panose="020B0604020202020204" pitchFamily="34" charset="0"/>
              <a:buChar char="•"/>
            </a:pPr>
            <a:r>
              <a:rPr lang="sv-SE" sz="3600" dirty="0">
                <a:solidFill>
                  <a:schemeClr val="bg2"/>
                </a:solidFill>
              </a:rPr>
              <a:t>Svårt att gissa</a:t>
            </a:r>
          </a:p>
          <a:p>
            <a:pPr marL="285750" indent="-285750">
              <a:buFont typeface="Arial" panose="020B0604020202020204" pitchFamily="34" charset="0"/>
              <a:buChar char="•"/>
            </a:pPr>
            <a:endParaRPr lang="sv-SE" sz="3600" dirty="0">
              <a:solidFill>
                <a:schemeClr val="bg2"/>
              </a:solidFill>
            </a:endParaRPr>
          </a:p>
          <a:p>
            <a:pPr marL="285750" indent="-285750">
              <a:buFont typeface="Arial" panose="020B0604020202020204" pitchFamily="34" charset="0"/>
              <a:buChar char="•"/>
            </a:pPr>
            <a:r>
              <a:rPr lang="sv-SE" sz="3600" dirty="0">
                <a:solidFill>
                  <a:schemeClr val="bg2"/>
                </a:solidFill>
              </a:rPr>
              <a:t>Lätt att komma ihåg</a:t>
            </a:r>
          </a:p>
        </p:txBody>
      </p:sp>
      <p:pic>
        <p:nvPicPr>
          <p:cNvPr id="24" name="Bild 23" descr="Mappsökning med hel fyllning">
            <a:extLst>
              <a:ext uri="{FF2B5EF4-FFF2-40B4-BE49-F238E27FC236}">
                <a16:creationId xmlns:a16="http://schemas.microsoft.com/office/drawing/2014/main" id="{47188FC5-281F-C669-E6CD-D3B9B925894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6549" y="2253140"/>
            <a:ext cx="2781477" cy="2781477"/>
          </a:xfrm>
          <a:prstGeom prst="rect">
            <a:avLst/>
          </a:prstGeom>
        </p:spPr>
      </p:pic>
      <p:pic>
        <p:nvPicPr>
          <p:cNvPr id="27" name="Bild 26" descr="Tanke med hel fyllning">
            <a:extLst>
              <a:ext uri="{FF2B5EF4-FFF2-40B4-BE49-F238E27FC236}">
                <a16:creationId xmlns:a16="http://schemas.microsoft.com/office/drawing/2014/main" id="{30121D93-28A8-1C75-B1E9-8CFB88A2E97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10251" y="3836110"/>
            <a:ext cx="2346926" cy="2346926"/>
          </a:xfrm>
          <a:prstGeom prst="rect">
            <a:avLst/>
          </a:prstGeom>
        </p:spPr>
      </p:pic>
    </p:spTree>
    <p:extLst>
      <p:ext uri="{BB962C8B-B14F-4D97-AF65-F5344CB8AC3E}">
        <p14:creationId xmlns:p14="http://schemas.microsoft.com/office/powerpoint/2010/main" val="1394506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ktangel 29">
            <a:extLst>
              <a:ext uri="{FF2B5EF4-FFF2-40B4-BE49-F238E27FC236}">
                <a16:creationId xmlns:a16="http://schemas.microsoft.com/office/drawing/2014/main" id="{A9AE979C-93D2-F244-986F-8779B1D88EF7}"/>
              </a:ext>
            </a:extLst>
          </p:cNvPr>
          <p:cNvSpPr/>
          <p:nvPr/>
        </p:nvSpPr>
        <p:spPr>
          <a:xfrm rot="299410">
            <a:off x="9672919" y="2451847"/>
            <a:ext cx="1577788" cy="2801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1" name="Google Shape;273;p31">
            <a:extLst>
              <a:ext uri="{FF2B5EF4-FFF2-40B4-BE49-F238E27FC236}">
                <a16:creationId xmlns:a16="http://schemas.microsoft.com/office/drawing/2014/main" id="{454BA9D7-5545-2E45-8728-F5ED14BF7B52}"/>
              </a:ext>
            </a:extLst>
          </p:cNvPr>
          <p:cNvSpPr/>
          <p:nvPr/>
        </p:nvSpPr>
        <p:spPr>
          <a:xfrm rot="299410">
            <a:off x="9539628" y="1890000"/>
            <a:ext cx="1863608" cy="3921828"/>
          </a:xfrm>
          <a:custGeom>
            <a:avLst/>
            <a:gdLst/>
            <a:ahLst/>
            <a:cxnLst/>
            <a:rect l="l" t="t" r="r" b="b"/>
            <a:pathLst>
              <a:path w="25999" h="54713" extrusionOk="0">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FFFFFF">
              <a:alpha val="11150"/>
            </a:srgbClr>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Platshållare för innehåll 2">
            <a:extLst>
              <a:ext uri="{FF2B5EF4-FFF2-40B4-BE49-F238E27FC236}">
                <a16:creationId xmlns:a16="http://schemas.microsoft.com/office/drawing/2014/main" id="{4317AA91-0441-7B4E-A888-BC1A8F370FD5}"/>
              </a:ext>
            </a:extLst>
          </p:cNvPr>
          <p:cNvSpPr txBox="1">
            <a:spLocks/>
          </p:cNvSpPr>
          <p:nvPr/>
        </p:nvSpPr>
        <p:spPr>
          <a:xfrm>
            <a:off x="2382801" y="2397211"/>
            <a:ext cx="6822989" cy="37797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pPr>
            <a:endParaRPr lang="sv-SE" sz="2200" dirty="0">
              <a:solidFill>
                <a:schemeClr val="bg1"/>
              </a:solidFill>
              <a:latin typeface="Futura Medium" panose="020B0602020204020303" pitchFamily="34" charset="-79"/>
              <a:cs typeface="Futura Medium" panose="020B0602020204020303" pitchFamily="34" charset="-79"/>
            </a:endParaRPr>
          </a:p>
        </p:txBody>
      </p:sp>
      <p:sp>
        <p:nvSpPr>
          <p:cNvPr id="8" name="Google Shape;54;p11">
            <a:extLst>
              <a:ext uri="{FF2B5EF4-FFF2-40B4-BE49-F238E27FC236}">
                <a16:creationId xmlns:a16="http://schemas.microsoft.com/office/drawing/2014/main" id="{B9001AEA-DA30-734A-9154-D46C3B11B68D}"/>
              </a:ext>
            </a:extLst>
          </p:cNvPr>
          <p:cNvSpPr/>
          <p:nvPr/>
        </p:nvSpPr>
        <p:spPr>
          <a:xfrm>
            <a:off x="4109383" y="1533341"/>
            <a:ext cx="985234"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6CB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textruta 13">
            <a:extLst>
              <a:ext uri="{FF2B5EF4-FFF2-40B4-BE49-F238E27FC236}">
                <a16:creationId xmlns:a16="http://schemas.microsoft.com/office/drawing/2014/main" id="{762DC396-F41C-BD45-A960-9F56CB194337}"/>
              </a:ext>
            </a:extLst>
          </p:cNvPr>
          <p:cNvSpPr txBox="1"/>
          <p:nvPr/>
        </p:nvSpPr>
        <p:spPr>
          <a:xfrm>
            <a:off x="1487503" y="2846695"/>
            <a:ext cx="3801196" cy="2862322"/>
          </a:xfrm>
          <a:prstGeom prst="rect">
            <a:avLst/>
          </a:prstGeom>
          <a:noFill/>
        </p:spPr>
        <p:txBody>
          <a:bodyPr wrap="square" rtlCol="0">
            <a:spAutoFit/>
          </a:bodyPr>
          <a:lstStyle/>
          <a:p>
            <a:r>
              <a:rPr lang="sv-SE" sz="3600" dirty="0">
                <a:solidFill>
                  <a:schemeClr val="accent6"/>
                </a:solidFill>
                <a:latin typeface="Work Sans" pitchFamily="2" charset="0"/>
                <a:cs typeface="Futura Medium" panose="020B0602020204020303" pitchFamily="34" charset="-79"/>
              </a:rPr>
              <a:t>#1: 123456</a:t>
            </a:r>
          </a:p>
          <a:p>
            <a:r>
              <a:rPr lang="sv-SE" sz="3600" dirty="0">
                <a:solidFill>
                  <a:schemeClr val="accent6"/>
                </a:solidFill>
                <a:latin typeface="Work Sans" pitchFamily="2" charset="0"/>
                <a:cs typeface="Futura Medium" panose="020B0602020204020303" pitchFamily="34" charset="-79"/>
              </a:rPr>
              <a:t>#2: </a:t>
            </a:r>
            <a:r>
              <a:rPr lang="sv-SE" sz="3600" dirty="0" err="1">
                <a:solidFill>
                  <a:schemeClr val="accent6"/>
                </a:solidFill>
                <a:latin typeface="Work Sans" pitchFamily="2" charset="0"/>
                <a:cs typeface="Futura Medium" panose="020B0602020204020303" pitchFamily="34" charset="-79"/>
              </a:rPr>
              <a:t>password</a:t>
            </a:r>
            <a:endParaRPr lang="sv-SE" sz="3600" dirty="0">
              <a:solidFill>
                <a:schemeClr val="accent6"/>
              </a:solidFill>
              <a:latin typeface="Work Sans" pitchFamily="2" charset="0"/>
              <a:cs typeface="Futura Medium" panose="020B0602020204020303" pitchFamily="34" charset="-79"/>
            </a:endParaRPr>
          </a:p>
          <a:p>
            <a:r>
              <a:rPr lang="sv-SE" sz="3600" dirty="0">
                <a:solidFill>
                  <a:schemeClr val="accent6"/>
                </a:solidFill>
                <a:latin typeface="Work Sans" pitchFamily="2" charset="0"/>
                <a:cs typeface="Futura Medium" panose="020B0602020204020303" pitchFamily="34" charset="-79"/>
              </a:rPr>
              <a:t>#3: 123456789</a:t>
            </a:r>
          </a:p>
          <a:p>
            <a:r>
              <a:rPr lang="sv-SE" sz="3600" dirty="0">
                <a:solidFill>
                  <a:schemeClr val="accent6"/>
                </a:solidFill>
                <a:latin typeface="Work Sans" pitchFamily="2" charset="0"/>
                <a:cs typeface="Futura Medium" panose="020B0602020204020303" pitchFamily="34" charset="-79"/>
              </a:rPr>
              <a:t>#4: 12345678</a:t>
            </a:r>
          </a:p>
          <a:p>
            <a:r>
              <a:rPr lang="sv-SE" sz="3600" dirty="0">
                <a:solidFill>
                  <a:schemeClr val="accent6"/>
                </a:solidFill>
                <a:latin typeface="Work Sans" pitchFamily="2" charset="0"/>
                <a:cs typeface="Futura Medium" panose="020B0602020204020303" pitchFamily="34" charset="-79"/>
              </a:rPr>
              <a:t>#5: 12345</a:t>
            </a:r>
          </a:p>
        </p:txBody>
      </p:sp>
      <p:sp>
        <p:nvSpPr>
          <p:cNvPr id="27" name="Google Shape;382;p38">
            <a:extLst>
              <a:ext uri="{FF2B5EF4-FFF2-40B4-BE49-F238E27FC236}">
                <a16:creationId xmlns:a16="http://schemas.microsoft.com/office/drawing/2014/main" id="{20AF0F93-DECA-5147-A4BB-B071A718DE5B}"/>
              </a:ext>
            </a:extLst>
          </p:cNvPr>
          <p:cNvSpPr/>
          <p:nvPr/>
        </p:nvSpPr>
        <p:spPr>
          <a:xfrm rot="333530" flipV="1">
            <a:off x="9867919" y="3214473"/>
            <a:ext cx="1246319" cy="1272882"/>
          </a:xfrm>
          <a:custGeom>
            <a:avLst/>
            <a:gdLst/>
            <a:ahLst/>
            <a:cxnLst/>
            <a:rect l="l" t="t" r="r" b="b"/>
            <a:pathLst>
              <a:path w="17204" h="15890" extrusionOk="0">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D0F6"/>
              </a:solidFill>
            </a:endParaRPr>
          </a:p>
        </p:txBody>
      </p:sp>
      <p:sp>
        <p:nvSpPr>
          <p:cNvPr id="26" name="textruta 25">
            <a:extLst>
              <a:ext uri="{FF2B5EF4-FFF2-40B4-BE49-F238E27FC236}">
                <a16:creationId xmlns:a16="http://schemas.microsoft.com/office/drawing/2014/main" id="{A3F4F4C6-13BE-8A47-8331-CB64D9A8C8B4}"/>
              </a:ext>
            </a:extLst>
          </p:cNvPr>
          <p:cNvSpPr txBox="1"/>
          <p:nvPr/>
        </p:nvSpPr>
        <p:spPr>
          <a:xfrm>
            <a:off x="5408719" y="2838454"/>
            <a:ext cx="3801196" cy="2862322"/>
          </a:xfrm>
          <a:prstGeom prst="rect">
            <a:avLst/>
          </a:prstGeom>
          <a:noFill/>
        </p:spPr>
        <p:txBody>
          <a:bodyPr wrap="square" rtlCol="0">
            <a:spAutoFit/>
          </a:bodyPr>
          <a:lstStyle/>
          <a:p>
            <a:r>
              <a:rPr lang="sv-SE" sz="3600" dirty="0">
                <a:solidFill>
                  <a:schemeClr val="accent6"/>
                </a:solidFill>
                <a:latin typeface="Work Sans" pitchFamily="2" charset="0"/>
                <a:cs typeface="Futura Medium" panose="020B0602020204020303" pitchFamily="34" charset="-79"/>
              </a:rPr>
              <a:t>#6: 111111</a:t>
            </a:r>
          </a:p>
          <a:p>
            <a:r>
              <a:rPr lang="sv-SE" sz="3600" dirty="0">
                <a:solidFill>
                  <a:schemeClr val="accent6"/>
                </a:solidFill>
                <a:latin typeface="Work Sans" pitchFamily="2" charset="0"/>
                <a:cs typeface="Futura Medium" panose="020B0602020204020303" pitchFamily="34" charset="-79"/>
              </a:rPr>
              <a:t>#7: 1234567</a:t>
            </a:r>
          </a:p>
          <a:p>
            <a:r>
              <a:rPr lang="sv-SE" sz="3600" dirty="0">
                <a:solidFill>
                  <a:schemeClr val="accent6"/>
                </a:solidFill>
                <a:latin typeface="Work Sans" pitchFamily="2" charset="0"/>
                <a:cs typeface="Futura Medium" panose="020B0602020204020303" pitchFamily="34" charset="-79"/>
              </a:rPr>
              <a:t>#8: </a:t>
            </a:r>
            <a:r>
              <a:rPr lang="sv-SE" sz="3600" dirty="0" err="1">
                <a:solidFill>
                  <a:schemeClr val="accent6"/>
                </a:solidFill>
                <a:latin typeface="Work Sans" pitchFamily="2" charset="0"/>
                <a:cs typeface="Futura Medium" panose="020B0602020204020303" pitchFamily="34" charset="-79"/>
              </a:rPr>
              <a:t>sunshine</a:t>
            </a:r>
            <a:endParaRPr lang="sv-SE" sz="3600" dirty="0">
              <a:solidFill>
                <a:schemeClr val="accent6"/>
              </a:solidFill>
              <a:latin typeface="Work Sans" pitchFamily="2" charset="0"/>
              <a:cs typeface="Futura Medium" panose="020B0602020204020303" pitchFamily="34" charset="-79"/>
            </a:endParaRPr>
          </a:p>
          <a:p>
            <a:r>
              <a:rPr lang="sv-SE" sz="3600" dirty="0">
                <a:solidFill>
                  <a:schemeClr val="accent6"/>
                </a:solidFill>
                <a:latin typeface="Work Sans" pitchFamily="2" charset="0"/>
                <a:cs typeface="Futura Medium" panose="020B0602020204020303" pitchFamily="34" charset="-79"/>
              </a:rPr>
              <a:t>#9: </a:t>
            </a:r>
            <a:r>
              <a:rPr lang="sv-SE" sz="3600" dirty="0" err="1">
                <a:solidFill>
                  <a:schemeClr val="accent6"/>
                </a:solidFill>
                <a:latin typeface="Work Sans" pitchFamily="2" charset="0"/>
                <a:cs typeface="Futura Medium" panose="020B0602020204020303" pitchFamily="34" charset="-79"/>
              </a:rPr>
              <a:t>qwerty</a:t>
            </a:r>
            <a:endParaRPr lang="sv-SE" sz="3600" dirty="0">
              <a:solidFill>
                <a:schemeClr val="accent6"/>
              </a:solidFill>
              <a:latin typeface="Work Sans" pitchFamily="2" charset="0"/>
              <a:cs typeface="Futura Medium" panose="020B0602020204020303" pitchFamily="34" charset="-79"/>
            </a:endParaRPr>
          </a:p>
          <a:p>
            <a:r>
              <a:rPr lang="sv-SE" sz="3600" dirty="0">
                <a:solidFill>
                  <a:schemeClr val="accent6"/>
                </a:solidFill>
                <a:latin typeface="Work Sans" pitchFamily="2" charset="0"/>
                <a:cs typeface="Futura Medium" panose="020B0602020204020303" pitchFamily="34" charset="-79"/>
              </a:rPr>
              <a:t>#10: </a:t>
            </a:r>
            <a:r>
              <a:rPr lang="sv-SE" sz="3600" dirty="0" err="1">
                <a:solidFill>
                  <a:schemeClr val="accent6"/>
                </a:solidFill>
                <a:latin typeface="Work Sans" pitchFamily="2" charset="0"/>
                <a:cs typeface="Futura Medium" panose="020B0602020204020303" pitchFamily="34" charset="-79"/>
              </a:rPr>
              <a:t>iloveyou</a:t>
            </a:r>
            <a:endParaRPr lang="sv-SE" sz="3600" dirty="0">
              <a:solidFill>
                <a:schemeClr val="accent6"/>
              </a:solidFill>
              <a:latin typeface="Work Sans" pitchFamily="2" charset="0"/>
              <a:cs typeface="Futura Medium" panose="020B0602020204020303" pitchFamily="34" charset="-79"/>
            </a:endParaRPr>
          </a:p>
        </p:txBody>
      </p:sp>
      <p:sp>
        <p:nvSpPr>
          <p:cNvPr id="28" name="Google Shape;54;p11">
            <a:extLst>
              <a:ext uri="{FF2B5EF4-FFF2-40B4-BE49-F238E27FC236}">
                <a16:creationId xmlns:a16="http://schemas.microsoft.com/office/drawing/2014/main" id="{D5AE9959-9CDB-9248-95AA-01D89343D948}"/>
              </a:ext>
            </a:extLst>
          </p:cNvPr>
          <p:cNvSpPr/>
          <p:nvPr/>
        </p:nvSpPr>
        <p:spPr>
          <a:xfrm rot="20120142">
            <a:off x="543315" y="3982856"/>
            <a:ext cx="8551087" cy="262680"/>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6CB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4;p11">
            <a:extLst>
              <a:ext uri="{FF2B5EF4-FFF2-40B4-BE49-F238E27FC236}">
                <a16:creationId xmlns:a16="http://schemas.microsoft.com/office/drawing/2014/main" id="{E757B0B2-2E78-D74A-A8A3-798CFF2ACD1A}"/>
              </a:ext>
            </a:extLst>
          </p:cNvPr>
          <p:cNvSpPr/>
          <p:nvPr/>
        </p:nvSpPr>
        <p:spPr>
          <a:xfrm rot="1534157">
            <a:off x="819074" y="4020390"/>
            <a:ext cx="8551087" cy="257857"/>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6CB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Rubrik 1">
            <a:extLst>
              <a:ext uri="{FF2B5EF4-FFF2-40B4-BE49-F238E27FC236}">
                <a16:creationId xmlns:a16="http://schemas.microsoft.com/office/drawing/2014/main" id="{5C9E014D-F664-D75D-92E2-8EDD623DB3AE}"/>
              </a:ext>
            </a:extLst>
          </p:cNvPr>
          <p:cNvSpPr txBox="1">
            <a:spLocks/>
          </p:cNvSpPr>
          <p:nvPr/>
        </p:nvSpPr>
        <p:spPr>
          <a:xfrm>
            <a:off x="305828" y="1010745"/>
            <a:ext cx="11580341" cy="759889"/>
          </a:xfrm>
          <a:prstGeom prst="rect">
            <a:avLst/>
          </a:prstGeom>
        </p:spPr>
        <p:txBody>
          <a:bodyP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sv-SE" sz="3000" dirty="0">
                <a:solidFill>
                  <a:schemeClr val="tx1"/>
                </a:solidFill>
                <a:latin typeface="Work Sans" pitchFamily="2" charset="0"/>
                <a:cs typeface="Futura Medium" panose="020B0602020204020303" pitchFamily="34" charset="-79"/>
              </a:rPr>
              <a:t>Vad är inte ett bra lösenord?</a:t>
            </a:r>
          </a:p>
        </p:txBody>
      </p:sp>
      <p:pic>
        <p:nvPicPr>
          <p:cNvPr id="18" name="Platshållare för innehåll 13">
            <a:extLst>
              <a:ext uri="{FF2B5EF4-FFF2-40B4-BE49-F238E27FC236}">
                <a16:creationId xmlns:a16="http://schemas.microsoft.com/office/drawing/2014/main" id="{1D907774-FF6D-19AD-C663-457F0283893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005455" y="178473"/>
            <a:ext cx="2873196" cy="357208"/>
          </a:xfrm>
        </p:spPr>
      </p:pic>
    </p:spTree>
    <p:extLst>
      <p:ext uri="{BB962C8B-B14F-4D97-AF65-F5344CB8AC3E}">
        <p14:creationId xmlns:p14="http://schemas.microsoft.com/office/powerpoint/2010/main" val="3473443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Ellips 1">
            <a:extLst>
              <a:ext uri="{FF2B5EF4-FFF2-40B4-BE49-F238E27FC236}">
                <a16:creationId xmlns:a16="http://schemas.microsoft.com/office/drawing/2014/main" id="{3A05CE3E-C51D-1938-ABB2-12D3AC826E51}"/>
              </a:ext>
            </a:extLst>
          </p:cNvPr>
          <p:cNvSpPr/>
          <p:nvPr/>
        </p:nvSpPr>
        <p:spPr>
          <a:xfrm>
            <a:off x="3421662" y="544340"/>
            <a:ext cx="5348673" cy="5348673"/>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sv-SE" sz="4000" b="1" dirty="0">
                <a:solidFill>
                  <a:schemeClr val="accent3"/>
                </a:solidFill>
                <a:latin typeface="Work Sans" pitchFamily="2" charset="0"/>
                <a:cs typeface="Futura Medium" panose="020B0602020204020303" pitchFamily="34" charset="-79"/>
              </a:rPr>
              <a:t>VARFÖR ÄR DET VIKTIGT MED BRA LÖSENORD?</a:t>
            </a:r>
          </a:p>
        </p:txBody>
      </p:sp>
    </p:spTree>
    <p:extLst>
      <p:ext uri="{BB962C8B-B14F-4D97-AF65-F5344CB8AC3E}">
        <p14:creationId xmlns:p14="http://schemas.microsoft.com/office/powerpoint/2010/main" val="3613330936"/>
      </p:ext>
    </p:extLst>
  </p:cSld>
  <p:clrMapOvr>
    <a:masterClrMapping/>
  </p:clrMapOvr>
</p:sld>
</file>

<file path=ppt/theme/theme1.xml><?xml version="1.0" encoding="utf-8"?>
<a:theme xmlns:a="http://schemas.openxmlformats.org/drawingml/2006/main" name="Paket">
  <a:themeElements>
    <a:clrScheme name="CSA 1">
      <a:dk1>
        <a:srgbClr val="2B5165"/>
      </a:dk1>
      <a:lt1>
        <a:srgbClr val="AEC2D3"/>
      </a:lt1>
      <a:dk2>
        <a:srgbClr val="682241"/>
      </a:dk2>
      <a:lt2>
        <a:srgbClr val="AEC2D3"/>
      </a:lt2>
      <a:accent1>
        <a:srgbClr val="67B9E8"/>
      </a:accent1>
      <a:accent2>
        <a:srgbClr val="EA528E"/>
      </a:accent2>
      <a:accent3>
        <a:srgbClr val="2B5113"/>
      </a:accent3>
      <a:accent4>
        <a:srgbClr val="F0BE00"/>
      </a:accent4>
      <a:accent5>
        <a:srgbClr val="675400"/>
      </a:accent5>
      <a:accent6>
        <a:srgbClr val="B0C198"/>
      </a:accent6>
      <a:hlink>
        <a:srgbClr val="D3AABE"/>
      </a:hlink>
      <a:folHlink>
        <a:srgbClr val="6CB532"/>
      </a:folHlink>
    </a:clrScheme>
    <a:fontScheme name="Pa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TM10001115[[fn=Paket]]</Template>
  <TotalTime>7128</TotalTime>
  <Words>1928</Words>
  <Application>Microsoft Office PowerPoint</Application>
  <PresentationFormat>Bredbild</PresentationFormat>
  <Paragraphs>127</Paragraphs>
  <Slides>13</Slides>
  <Notes>13</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13</vt:i4>
      </vt:variant>
    </vt:vector>
  </HeadingPairs>
  <TitlesOfParts>
    <vt:vector size="20" baseType="lpstr">
      <vt:lpstr>Arial</vt:lpstr>
      <vt:lpstr>Calibri</vt:lpstr>
      <vt:lpstr>Futura Medium</vt:lpstr>
      <vt:lpstr>Gill Sans MT</vt:lpstr>
      <vt:lpstr>Sniglet</vt:lpstr>
      <vt:lpstr>Work Sans</vt:lpstr>
      <vt:lpstr>Paket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Mia-Lie Nylund</dc:creator>
  <cp:lastModifiedBy>Mia-Lie Nylund</cp:lastModifiedBy>
  <cp:revision>17</cp:revision>
  <dcterms:created xsi:type="dcterms:W3CDTF">2022-05-31T09:53:00Z</dcterms:created>
  <dcterms:modified xsi:type="dcterms:W3CDTF">2023-01-19T09:17:18Z</dcterms:modified>
</cp:coreProperties>
</file>